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483" r:id="rId3"/>
    <p:sldId id="310" r:id="rId4"/>
    <p:sldId id="301" r:id="rId5"/>
    <p:sldId id="312" r:id="rId6"/>
    <p:sldId id="487" r:id="rId7"/>
    <p:sldId id="349" r:id="rId8"/>
    <p:sldId id="313" r:id="rId9"/>
    <p:sldId id="477" r:id="rId10"/>
    <p:sldId id="482" r:id="rId11"/>
    <p:sldId id="311" r:id="rId12"/>
    <p:sldId id="488" r:id="rId13"/>
    <p:sldId id="356" r:id="rId14"/>
    <p:sldId id="308" r:id="rId15"/>
    <p:sldId id="359" r:id="rId16"/>
    <p:sldId id="358" r:id="rId17"/>
    <p:sldId id="489" r:id="rId18"/>
    <p:sldId id="266" r:id="rId19"/>
    <p:sldId id="486" r:id="rId20"/>
    <p:sldId id="396" r:id="rId21"/>
    <p:sldId id="395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337" r:id="rId30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AE88E45-A243-4A0E-9030-E08C6CD81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83FDB-4ADF-4550-A5F1-E46655774C55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D555D9-4295-4213-B51B-B688A0AB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A2000-311A-4849-B1E7-982A0A96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AE88E45-A243-4A0E-9030-E08C6CD81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83FDB-4ADF-4550-A5F1-E46655774C55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D555D9-4295-4213-B51B-B688A0AB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A2000-311A-4849-B1E7-982A0A96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8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7AD78-8D9B-4B1A-9B95-8B67066F9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BC210-06B9-405F-8532-92E7B5A1734A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5291F69-A4CC-4D2D-A851-0EBF04A1C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6445DD4-F5DA-45EE-9249-23848661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8E761D8-8595-45D1-A83B-D046CF588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4AF4A-093C-4E6A-AE57-02388AFF8D15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64488C4-FDF0-46EC-95BC-0C83934A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F351B94-AE22-441E-B738-DEEA977E9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5B5328-20BF-4E4C-B1E1-B07FC24F4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7BED4-6616-4D29-BB6B-C1763BD170B4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051C63-4EA6-4BF0-B38D-B0169E777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41407C8-CE3C-44E7-89BF-0F726FE4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109F5BC-49FF-4756-B02F-A05CFCF4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7A626-52DB-48EA-8F3F-8CAC7B990C06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B4B326-DB51-491A-B3E4-5DA6DB77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BC1CE4-87F8-4ED5-9502-A0A0778F1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109F5BC-49FF-4756-B02F-A05CFCF4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7A626-52DB-48EA-8F3F-8CAC7B990C06}" type="slidenum">
              <a:rPr lang="en-US" altLang="pt-BR" smtClean="0"/>
              <a:pPr>
                <a:spcBef>
                  <a:spcPct val="0"/>
                </a:spcBef>
              </a:pPr>
              <a:t>17</a:t>
            </a:fld>
            <a:endParaRPr lang="en-US" altLang="pt-B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B4B326-DB51-491A-B3E4-5DA6DB77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BC1CE4-87F8-4ED5-9502-A0A0778F1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68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1529222-0D78-49BA-93E1-88C196537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5290CD-BEA1-48C6-98C3-47C766F1F4E0}" type="slidenum">
              <a:rPr lang="en-US" altLang="pt-BR" smtClean="0"/>
              <a:pPr>
                <a:spcBef>
                  <a:spcPct val="0"/>
                </a:spcBef>
              </a:pPr>
              <a:t>20</a:t>
            </a:fld>
            <a:endParaRPr lang="en-US" altLang="pt-B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649BD8A-94D7-4353-8A74-A88B0857E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D6D2132-CD6A-4519-989F-DCE9F67DD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A3B6873-9FA4-4AA0-B6F4-D962E445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907002-3D8B-46F1-AD33-0F1172EE159A}" type="slidenum">
              <a:rPr lang="en-US" altLang="pt-BR" smtClean="0"/>
              <a:pPr>
                <a:spcBef>
                  <a:spcPct val="0"/>
                </a:spcBef>
              </a:pPr>
              <a:t>21</a:t>
            </a:fld>
            <a:endParaRPr lang="en-US" altLang="pt-B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ABB63AC-35BF-411F-A78F-A37AA3672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6F33E13-197A-45FC-A351-390020B88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99D157B-2E1D-428C-85FD-CF7922488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214EF-332C-4443-ABE9-F3707089A247}" type="slidenum">
              <a:rPr lang="en-US" altLang="pt-BR" smtClean="0"/>
              <a:pPr>
                <a:spcBef>
                  <a:spcPct val="0"/>
                </a:spcBef>
              </a:pPr>
              <a:t>22</a:t>
            </a:fld>
            <a:endParaRPr lang="en-US" altLang="pt-B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A9133AB-A4EC-49F7-8AF0-0A5DEA891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6C63439-6E15-4475-8EC9-366694C96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492190A-D699-4873-9FEE-0F52AAC77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88EAB-C352-49B3-93A8-C457A0A80108}" type="slidenum">
              <a:rPr lang="en-US" altLang="pt-BR" smtClean="0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4916DDE-0091-4C93-A8D3-44889339F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3A1E920-54FF-4EBB-9A60-43E6CA1F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F7B0336-1E2E-45FE-BD87-AEBA597AD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A7544D-9FE0-4EC3-AF1F-FDF3C2797F16}" type="slidenum">
              <a:rPr lang="en-US" altLang="pt-BR" smtClean="0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DCFB8E-869A-472A-9F22-1533B74A2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764D5C6-F3FB-4695-B7DF-9837AB86A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C07671C-C2D2-4D76-8822-771187FF2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F4664-9A1C-4C4D-82E2-6A5C3992FC6B}" type="slidenum">
              <a:rPr lang="en-US" altLang="pt-BR" smtClean="0"/>
              <a:pPr>
                <a:spcBef>
                  <a:spcPct val="0"/>
                </a:spcBef>
              </a:pPr>
              <a:t>24</a:t>
            </a:fld>
            <a:endParaRPr lang="en-US" altLang="pt-B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59ED523-4210-474D-B572-108A0B67D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E7AC0B7-8619-4CC0-810B-8EFB73493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EEDB431-0D91-4C30-A65D-57FDD8D88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69992-F6CF-41DF-96F2-F77A460988C9}" type="slidenum">
              <a:rPr lang="en-US" altLang="pt-BR" smtClean="0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470C02-859D-4424-8944-452E33C7A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2233235-9E50-42F4-A980-1642DDDCE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9981AE6-A5A2-455B-ACE2-694B257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9BA641-9EFC-4532-9C40-0224278105E3}" type="slidenum">
              <a:rPr lang="en-US" altLang="pt-BR" smtClean="0"/>
              <a:pPr>
                <a:spcBef>
                  <a:spcPct val="0"/>
                </a:spcBef>
              </a:pPr>
              <a:t>26</a:t>
            </a:fld>
            <a:endParaRPr lang="en-US" altLang="pt-B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DD2CDBC-4612-4F5F-9D06-6B4FC5F72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A9026DA-6BB0-4C78-B15C-96E996D55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F194309-B4FE-49B3-8FF8-956251A09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56756-7C2D-4835-9117-99B8C63768D2}" type="slidenum">
              <a:rPr lang="en-US" altLang="pt-BR" smtClean="0"/>
              <a:pPr>
                <a:spcBef>
                  <a:spcPct val="0"/>
                </a:spcBef>
              </a:pPr>
              <a:t>27</a:t>
            </a:fld>
            <a:endParaRPr lang="en-US" altLang="pt-B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FD2EF25-FB12-4D39-BCE1-29C4A415A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0372173-8510-445E-BA47-B34D9EB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1759929-3EDB-4604-AB24-1D1B40DDC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5023F-9264-48A2-A95A-6C6AAB46FA2A}" type="slidenum">
              <a:rPr lang="en-US" altLang="pt-BR" smtClean="0"/>
              <a:pPr>
                <a:spcBef>
                  <a:spcPct val="0"/>
                </a:spcBef>
              </a:pPr>
              <a:t>28</a:t>
            </a:fld>
            <a:endParaRPr lang="en-US" altLang="pt-B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75DDB71-E1A7-4EE4-8E86-22AB1D8FE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C445A28-DDF8-40BB-8959-9364D07BC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B80B57B-6CCE-40A3-B1B7-C4DF993D4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C51EF-032D-4911-B8EF-9A84EA6D937A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5269240-A147-4F6E-897C-F5A0ED552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A3CAD5F-7B9D-4380-9C72-919753C14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F7F9754-33C1-47F2-A1C4-C0247F23A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01A78-293A-42AF-AE6E-CB21D7EDF42C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1B1D97D-7FDD-4ED0-BF2F-B976E4749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D43719E-60F7-4BAF-985C-3B9F6C6FC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3F27FBA-87CA-477A-A221-22FACB61B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54EC14-1AFE-4869-8B6A-C298EEAC149C}" type="slidenum">
              <a:rPr lang="en-US" altLang="pt-BR" smtClean="0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C4C2524-9883-40F0-B2E9-E8A567FB0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62BF7CA-5CC9-4086-9D23-D91D1445E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9AAA58E-78C5-42AB-A6BA-DDB0E3962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24E1C-CB76-4927-A158-C829BFF53BC2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D0B7ADE-F633-4A04-BE9D-33DCE94FD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446554F-9532-4EDA-98E8-18AF68F42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D1363C5-B74F-478C-A231-7D1476B86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C07CEC-3E46-419D-97C1-74DD8BA96E3B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9FAC64-949C-4521-9F4E-4FC51DDC3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51A8593-03DB-4F61-B178-6B5F18F0D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3DAE07-9705-4009-BB44-CD8062FBE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D1778-7CF8-471D-A72E-5E4095687613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2432B60-0D6D-4C0B-A73E-D1FE2BA15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84F2927-AA2B-4324-AD12-39C178B4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B38C2E9-6F0B-4C22-B1FB-E8F01DB42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2BD53-706C-4109-9184-191A315FBA3B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FB8BAD5-3F25-4FA9-87B5-A77AF0798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A01695B-71D3-4737-BFD4-A8A3CBBBA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970" y="323784"/>
            <a:ext cx="10179562" cy="3285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72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3404"/>
            <a:ext cx="7334250" cy="4153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E9F5FA8-555C-4A87-8D70-28D8B0D2D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B3E1977-DB9C-4685-BE19-3DB9840631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67817B-BEFC-490F-9845-5AB24FC32700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202F8A7-7AEB-474D-AE14-D68F93D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114">
              <a:lnSpc>
                <a:spcPts val="1612"/>
              </a:lnSpc>
              <a:defRPr sz="1384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E2B5CB99-40C1-45C9-BF77-DC53C05E7C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4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ORl1yhwfM1Q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l1yhwfM1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3TIFIxWCo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Servomotor – Parte 1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31">
            <a:extLst>
              <a:ext uri="{FF2B5EF4-FFF2-40B4-BE49-F238E27FC236}">
                <a16:creationId xmlns:a16="http://schemas.microsoft.com/office/drawing/2014/main" id="{B1D4562E-7BEB-4B1E-827B-A6E91A50B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675" y="1713918"/>
            <a:ext cx="4895209" cy="4895209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tIns="97938" bIns="979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928"/>
              <a:t>Estator</a:t>
            </a: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6F7D3F0-1FFE-4F1C-807F-1F982446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60" y="1273537"/>
            <a:ext cx="4164073" cy="57521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71" kern="0" dirty="0"/>
              <a:t>Campo </a:t>
            </a:r>
            <a:r>
              <a:rPr lang="en-US" sz="2571" kern="0" dirty="0" err="1"/>
              <a:t>magnético</a:t>
            </a:r>
            <a:r>
              <a:rPr lang="en-US" sz="2571" kern="0" dirty="0"/>
              <a:t> </a:t>
            </a:r>
            <a:r>
              <a:rPr lang="en-US" sz="2571" kern="0" dirty="0" err="1"/>
              <a:t>criado</a:t>
            </a:r>
            <a:r>
              <a:rPr lang="en-US" sz="2571" kern="0" dirty="0"/>
              <a:t> </a:t>
            </a:r>
            <a:r>
              <a:rPr lang="en-US" sz="2571" kern="0" dirty="0" err="1"/>
              <a:t>pelas</a:t>
            </a:r>
            <a:r>
              <a:rPr lang="en-US" sz="2571" kern="0" dirty="0"/>
              <a:t> </a:t>
            </a:r>
            <a:r>
              <a:rPr lang="en-US" sz="2571" kern="0" dirty="0" err="1"/>
              <a:t>bobinas</a:t>
            </a:r>
            <a:r>
              <a:rPr lang="en-US" sz="2571" kern="0" dirty="0"/>
              <a:t> do </a:t>
            </a:r>
            <a:r>
              <a:rPr lang="en-US" sz="2571" kern="0" dirty="0" err="1"/>
              <a:t>estator</a:t>
            </a:r>
            <a:r>
              <a:rPr lang="en-US" sz="2571" kern="0" dirty="0"/>
              <a:t>.</a:t>
            </a:r>
          </a:p>
          <a:p>
            <a:pPr lvl="1" eaLnBrk="1" hangingPunct="1">
              <a:defRPr/>
            </a:pPr>
            <a:r>
              <a:rPr lang="en-US" sz="2142" kern="0" dirty="0" err="1"/>
              <a:t>Sincronizado</a:t>
            </a:r>
            <a:r>
              <a:rPr lang="en-US" sz="2142" kern="0" dirty="0"/>
              <a:t> com </a:t>
            </a:r>
            <a:r>
              <a:rPr lang="en-US" sz="2142" kern="0" dirty="0" err="1"/>
              <a:t>os</a:t>
            </a:r>
            <a:r>
              <a:rPr lang="en-US" sz="2142" kern="0" dirty="0"/>
              <a:t> </a:t>
            </a:r>
            <a:r>
              <a:rPr lang="en-US" sz="2142" kern="0" dirty="0" err="1"/>
              <a:t>imãs</a:t>
            </a:r>
            <a:r>
              <a:rPr lang="en-US" sz="2142" kern="0" dirty="0"/>
              <a:t> </a:t>
            </a:r>
            <a:r>
              <a:rPr lang="en-US" sz="2142" kern="0" dirty="0" err="1"/>
              <a:t>permanentes</a:t>
            </a:r>
            <a:r>
              <a:rPr lang="en-US" sz="2142" kern="0" dirty="0"/>
              <a:t> do rotor;</a:t>
            </a:r>
          </a:p>
          <a:p>
            <a:pPr lvl="1" eaLnBrk="1" hangingPunct="1">
              <a:defRPr/>
            </a:pPr>
            <a:r>
              <a:rPr lang="en-US" sz="2142" kern="0" dirty="0" err="1"/>
              <a:t>Frequência</a:t>
            </a:r>
            <a:r>
              <a:rPr lang="en-US" sz="2142" kern="0" dirty="0"/>
              <a:t> (Hz) da </a:t>
            </a:r>
            <a:r>
              <a:rPr lang="en-US" sz="2142" kern="0" dirty="0" err="1"/>
              <a:t>corrente</a:t>
            </a:r>
            <a:r>
              <a:rPr lang="en-US" sz="2142" kern="0" dirty="0"/>
              <a:t> </a:t>
            </a:r>
            <a:r>
              <a:rPr lang="en-US" sz="2142" kern="0" dirty="0" err="1"/>
              <a:t>nas</a:t>
            </a:r>
            <a:r>
              <a:rPr lang="en-US" sz="2142" kern="0" dirty="0"/>
              <a:t> </a:t>
            </a:r>
            <a:r>
              <a:rPr lang="en-US" sz="2142" kern="0" dirty="0" err="1"/>
              <a:t>bobinas</a:t>
            </a:r>
            <a:r>
              <a:rPr lang="en-US" sz="2142" kern="0" dirty="0"/>
              <a:t> = </a:t>
            </a:r>
            <a:r>
              <a:rPr lang="en-US" sz="2142" kern="0" dirty="0" err="1"/>
              <a:t>velocidade</a:t>
            </a:r>
            <a:r>
              <a:rPr lang="en-US" sz="2142" kern="0" dirty="0"/>
              <a:t> do rotor;</a:t>
            </a:r>
          </a:p>
          <a:p>
            <a:pPr lvl="2" eaLnBrk="1" hangingPunct="1">
              <a:defRPr/>
            </a:pPr>
            <a:r>
              <a:rPr lang="en-US" sz="1928" kern="0" dirty="0" err="1"/>
              <a:t>Não</a:t>
            </a:r>
            <a:r>
              <a:rPr lang="en-US" sz="1928" kern="0" dirty="0"/>
              <a:t> </a:t>
            </a:r>
            <a:r>
              <a:rPr lang="en-US" sz="1928" kern="0" dirty="0" err="1"/>
              <a:t>existe</a:t>
            </a:r>
            <a:r>
              <a:rPr lang="en-US" sz="1928" kern="0" dirty="0"/>
              <a:t> “</a:t>
            </a:r>
            <a:r>
              <a:rPr lang="en-US" sz="1928" kern="0" dirty="0" err="1"/>
              <a:t>escorregamento</a:t>
            </a:r>
            <a:r>
              <a:rPr lang="en-US" sz="1928" kern="0" dirty="0"/>
              <a:t>” </a:t>
            </a:r>
            <a:r>
              <a:rPr lang="en-US" sz="1928" kern="0" dirty="0" err="1"/>
              <a:t>como</a:t>
            </a:r>
            <a:r>
              <a:rPr lang="en-US" sz="1928" kern="0" dirty="0"/>
              <a:t> no </a:t>
            </a:r>
            <a:r>
              <a:rPr lang="en-US" sz="1928" kern="0" dirty="0" err="1"/>
              <a:t>caso</a:t>
            </a:r>
            <a:r>
              <a:rPr lang="en-US" sz="1928" kern="0" dirty="0"/>
              <a:t> dos </a:t>
            </a:r>
            <a:r>
              <a:rPr lang="en-US" sz="1928" kern="0" dirty="0" err="1"/>
              <a:t>motores</a:t>
            </a:r>
            <a:r>
              <a:rPr lang="en-US" sz="1928" kern="0" dirty="0"/>
              <a:t> de </a:t>
            </a:r>
            <a:r>
              <a:rPr lang="en-US" sz="1928" kern="0" dirty="0" err="1"/>
              <a:t>indução</a:t>
            </a:r>
            <a:r>
              <a:rPr lang="en-US" sz="1928" kern="0" dirty="0"/>
              <a:t> CA;</a:t>
            </a:r>
          </a:p>
          <a:p>
            <a:pPr lvl="1" eaLnBrk="1" hangingPunct="1">
              <a:defRPr/>
            </a:pPr>
            <a:r>
              <a:rPr lang="en-US" sz="2142" kern="0" dirty="0"/>
              <a:t>A </a:t>
            </a:r>
            <a:r>
              <a:rPr lang="en-US" sz="2142" kern="0" dirty="0" err="1"/>
              <a:t>corrente</a:t>
            </a:r>
            <a:r>
              <a:rPr lang="en-US" sz="2142" kern="0" dirty="0"/>
              <a:t> (Amps) é </a:t>
            </a:r>
            <a:r>
              <a:rPr lang="en-US" sz="2142" kern="0" dirty="0" err="1"/>
              <a:t>regulada</a:t>
            </a:r>
            <a:r>
              <a:rPr lang="en-US" sz="2142" kern="0" dirty="0"/>
              <a:t> para </a:t>
            </a:r>
            <a:r>
              <a:rPr lang="en-US" sz="2142" kern="0" dirty="0" err="1"/>
              <a:t>aumentar</a:t>
            </a:r>
            <a:r>
              <a:rPr lang="en-US" sz="2142" kern="0" dirty="0"/>
              <a:t> a </a:t>
            </a:r>
            <a:r>
              <a:rPr lang="en-US" sz="2142" kern="0" dirty="0" err="1"/>
              <a:t>velocidade</a:t>
            </a:r>
            <a:r>
              <a:rPr lang="en-US" sz="2142" kern="0" dirty="0"/>
              <a:t>.</a:t>
            </a:r>
          </a:p>
        </p:txBody>
      </p:sp>
      <p:sp>
        <p:nvSpPr>
          <p:cNvPr id="38916" name="Oval 4">
            <a:extLst>
              <a:ext uri="{FF2B5EF4-FFF2-40B4-BE49-F238E27FC236}">
                <a16:creationId xmlns:a16="http://schemas.microsoft.com/office/drawing/2014/main" id="{9133F51A-B9DD-4413-BA19-9CAF9AB3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365" y="2203609"/>
            <a:ext cx="3917527" cy="391582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tIns="97938" bIns="979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DDF1104B-10DE-4593-A92C-E76F734EE2E5}"/>
              </a:ext>
            </a:extLst>
          </p:cNvPr>
          <p:cNvGrpSpPr>
            <a:grpSpLocks/>
          </p:cNvGrpSpPr>
          <p:nvPr/>
        </p:nvGrpSpPr>
        <p:grpSpPr bwMode="auto">
          <a:xfrm>
            <a:off x="5891671" y="2774914"/>
            <a:ext cx="2774915" cy="2774915"/>
            <a:chOff x="1728" y="1680"/>
            <a:chExt cx="1632" cy="1632"/>
          </a:xfrm>
        </p:grpSpPr>
        <p:sp>
          <p:nvSpPr>
            <p:cNvPr id="38928" name="Oval 9">
              <a:extLst>
                <a:ext uri="{FF2B5EF4-FFF2-40B4-BE49-F238E27FC236}">
                  <a16:creationId xmlns:a16="http://schemas.microsoft.com/office/drawing/2014/main" id="{519DADBE-8648-423A-A2A6-15BAE201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80"/>
              <a:ext cx="1632" cy="1632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7938" bIns="97938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928"/>
                <a:t>Rotor</a:t>
              </a:r>
            </a:p>
          </p:txBody>
        </p:sp>
        <p:sp>
          <p:nvSpPr>
            <p:cNvPr id="38929" name="Line 10">
              <a:extLst>
                <a:ext uri="{FF2B5EF4-FFF2-40B4-BE49-F238E27FC236}">
                  <a16:creationId xmlns:a16="http://schemas.microsoft.com/office/drawing/2014/main" id="{DC814137-0CE1-4886-9002-368F5F89B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312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0" name="Line 13">
              <a:extLst>
                <a:ext uri="{FF2B5EF4-FFF2-40B4-BE49-F238E27FC236}">
                  <a16:creationId xmlns:a16="http://schemas.microsoft.com/office/drawing/2014/main" id="{5749E848-9418-4574-832E-5EE81DD2A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680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1" name="Line 14">
              <a:extLst>
                <a:ext uri="{FF2B5EF4-FFF2-40B4-BE49-F238E27FC236}">
                  <a16:creationId xmlns:a16="http://schemas.microsoft.com/office/drawing/2014/main" id="{69EDDA6C-9A61-4678-8A73-0AF0EF6E57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120" y="2448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2" name="Line 15">
              <a:extLst>
                <a:ext uri="{FF2B5EF4-FFF2-40B4-BE49-F238E27FC236}">
                  <a16:creationId xmlns:a16="http://schemas.microsoft.com/office/drawing/2014/main" id="{0979DC58-D10D-4CB3-8FDD-08FF9A41D7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512" y="2472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3" name="Line 16">
              <a:extLst>
                <a:ext uri="{FF2B5EF4-FFF2-40B4-BE49-F238E27FC236}">
                  <a16:creationId xmlns:a16="http://schemas.microsoft.com/office/drawing/2014/main" id="{EF674CFC-3995-4BED-9751-7155292A7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880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4" name="Line 17">
              <a:extLst>
                <a:ext uri="{FF2B5EF4-FFF2-40B4-BE49-F238E27FC236}">
                  <a16:creationId xmlns:a16="http://schemas.microsoft.com/office/drawing/2014/main" id="{A7E80D79-E4A1-458F-8AB9-D70F555D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728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5" name="Line 18">
              <a:extLst>
                <a:ext uri="{FF2B5EF4-FFF2-40B4-BE49-F238E27FC236}">
                  <a16:creationId xmlns:a16="http://schemas.microsoft.com/office/drawing/2014/main" id="{122D5E49-2C32-4398-B78B-24375C3B57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976" y="1776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6" name="Line 19">
              <a:extLst>
                <a:ext uri="{FF2B5EF4-FFF2-40B4-BE49-F238E27FC236}">
                  <a16:creationId xmlns:a16="http://schemas.microsoft.com/office/drawing/2014/main" id="{6D039A2F-364A-4F6D-A217-EA9D1589D5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824" y="2928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ADA46DBD-7AF6-45BB-96D7-2E275A13827E}"/>
              </a:ext>
            </a:extLst>
          </p:cNvPr>
          <p:cNvGrpSpPr>
            <a:grpSpLocks/>
          </p:cNvGrpSpPr>
          <p:nvPr/>
        </p:nvGrpSpPr>
        <p:grpSpPr bwMode="auto">
          <a:xfrm>
            <a:off x="5320365" y="2203608"/>
            <a:ext cx="3917527" cy="3917527"/>
            <a:chOff x="1392" y="1344"/>
            <a:chExt cx="2304" cy="2304"/>
          </a:xfrm>
        </p:grpSpPr>
        <p:sp>
          <p:nvSpPr>
            <p:cNvPr id="38920" name="Line 20">
              <a:extLst>
                <a:ext uri="{FF2B5EF4-FFF2-40B4-BE49-F238E27FC236}">
                  <a16:creationId xmlns:a16="http://schemas.microsoft.com/office/drawing/2014/main" id="{88A1FBD2-1BD6-49AB-BF21-EAD38694D7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01709" flipV="1">
              <a:off x="3072" y="1680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1" name="Line 21">
              <a:extLst>
                <a:ext uri="{FF2B5EF4-FFF2-40B4-BE49-F238E27FC236}">
                  <a16:creationId xmlns:a16="http://schemas.microsoft.com/office/drawing/2014/main" id="{95E0CDB1-FE1D-4250-9982-113202D882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01709" flipV="1">
              <a:off x="1488" y="3312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2" name="Line 22">
              <a:extLst>
                <a:ext uri="{FF2B5EF4-FFF2-40B4-BE49-F238E27FC236}">
                  <a16:creationId xmlns:a16="http://schemas.microsoft.com/office/drawing/2014/main" id="{AD1D24CE-3CFF-41C8-B261-38915360A6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01709" flipV="1">
              <a:off x="3144" y="3240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3" name="Line 23">
              <a:extLst>
                <a:ext uri="{FF2B5EF4-FFF2-40B4-BE49-F238E27FC236}">
                  <a16:creationId xmlns:a16="http://schemas.microsoft.com/office/drawing/2014/main" id="{E77A91AE-69A1-4DD3-A411-98F2FF07FB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01709" flipV="1">
              <a:off x="1512" y="1656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4" name="Line 24">
              <a:extLst>
                <a:ext uri="{FF2B5EF4-FFF2-40B4-BE49-F238E27FC236}">
                  <a16:creationId xmlns:a16="http://schemas.microsoft.com/office/drawing/2014/main" id="{6B23159A-71B4-4306-8DBB-F8516C61F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44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5" name="Line 25">
              <a:extLst>
                <a:ext uri="{FF2B5EF4-FFF2-40B4-BE49-F238E27FC236}">
                  <a16:creationId xmlns:a16="http://schemas.microsoft.com/office/drawing/2014/main" id="{D5AD0CB1-63D4-49CF-B482-CE6C08C970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48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6" name="Line 26">
              <a:extLst>
                <a:ext uri="{FF2B5EF4-FFF2-40B4-BE49-F238E27FC236}">
                  <a16:creationId xmlns:a16="http://schemas.microsoft.com/office/drawing/2014/main" id="{3F44C3BA-A8B3-4DE8-B8E5-F68200BF3A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408" y="2448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7" name="Line 27">
              <a:extLst>
                <a:ext uri="{FF2B5EF4-FFF2-40B4-BE49-F238E27FC236}">
                  <a16:creationId xmlns:a16="http://schemas.microsoft.com/office/drawing/2014/main" id="{09F3A795-AC0F-4F0E-9A22-B3600CED0D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104" y="2496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</p:grpSp>
      <p:sp>
        <p:nvSpPr>
          <p:cNvPr id="38919" name="Rectangle 2">
            <a:extLst>
              <a:ext uri="{FF2B5EF4-FFF2-40B4-BE49-F238E27FC236}">
                <a16:creationId xmlns:a16="http://schemas.microsoft.com/office/drawing/2014/main" id="{0668F12F-F6D9-49D0-ADFC-5186E21E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463" y="226142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Funcionamento</a:t>
            </a:r>
            <a:endParaRPr lang="en-US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DC83F770-55DC-424A-8564-3F9F87F4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309" y="989382"/>
            <a:ext cx="4772717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O servomotor é um atuador rotativo com alta precisão de controle para posicionamento angular.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É composto por um motor acoplado a um </a:t>
            </a:r>
            <a:r>
              <a:rPr lang="pt-PT" altLang="en-US" sz="2142" dirty="0">
                <a:solidFill>
                  <a:srgbClr val="FF0000"/>
                </a:solidFill>
              </a:rPr>
              <a:t>sensor de posição </a:t>
            </a:r>
            <a:r>
              <a:rPr lang="pt-PT" altLang="en-US" sz="2142" dirty="0"/>
              <a:t>para feedback. Para completar o sistema é necessário um </a:t>
            </a:r>
            <a:r>
              <a:rPr lang="pt-PT" altLang="en-US" sz="2142" dirty="0" err="1">
                <a:solidFill>
                  <a:srgbClr val="FF0000"/>
                </a:solidFill>
              </a:rPr>
              <a:t>servodrive</a:t>
            </a:r>
            <a:r>
              <a:rPr lang="pt-PT" altLang="en-US" sz="2142" dirty="0"/>
              <a:t> ou </a:t>
            </a:r>
            <a:r>
              <a:rPr lang="pt-PT" altLang="en-US" sz="2142" dirty="0" err="1">
                <a:solidFill>
                  <a:srgbClr val="FF0000"/>
                </a:solidFill>
              </a:rPr>
              <a:t>servoconversor</a:t>
            </a:r>
            <a:r>
              <a:rPr lang="pt-PT" altLang="en-US" sz="2142" dirty="0">
                <a:solidFill>
                  <a:srgbClr val="FF0000"/>
                </a:solidFill>
              </a:rPr>
              <a:t>.</a:t>
            </a:r>
            <a:r>
              <a:rPr lang="pt-PT" altLang="en-US" sz="2142" dirty="0"/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Este drive utiliza o sinal de feedback do sensor para controlar a posição angular do motor de forma precisa. Isto é chamado de </a:t>
            </a:r>
            <a:r>
              <a:rPr lang="pt-PT" altLang="en-US" sz="2142" dirty="0">
                <a:solidFill>
                  <a:srgbClr val="FF0000"/>
                </a:solidFill>
              </a:rPr>
              <a:t>controle de malha fechada</a:t>
            </a:r>
            <a:r>
              <a:rPr lang="pt-PT" altLang="en-US" sz="2142" dirty="0"/>
              <a:t>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PT" altLang="en-US" sz="2142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9814D5-32DD-4E03-8518-8CC4E747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0" y="4006991"/>
            <a:ext cx="3780000" cy="27648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0EFC7CE-9C46-4413-A344-E7621239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28" y="923641"/>
            <a:ext cx="1692000" cy="227794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5D6B25-260C-4474-8482-9195F285B4E7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B9FBF5E-09C8-49FC-9892-C1179CD94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DC83F770-55DC-424A-8564-3F9F87F4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07" y="250021"/>
            <a:ext cx="4772717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pt-PT" altLang="en-US" sz="2142" dirty="0"/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Com o sistema rodando em malha fechada, o servomotor é uma solução de alta performance a aplicações, onde motores de passo ou motores de indução não correspondem a necessidade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5D6B25-260C-4474-8482-9195F285B4E7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FE23DE18-2C4E-48A8-ADD2-6097751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853" y="3672681"/>
            <a:ext cx="4668771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en-US" sz="2142" dirty="0"/>
              <a:t>Servomotores são caracterizados por um formato compacto, com alta potência, baixa inércia, e alta eficiência. Devem possuir alto desempenho dinâmico e excelente precisão. </a:t>
            </a:r>
            <a:endParaRPr lang="pt-PT" altLang="en-US" sz="2142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75E08BC-7E83-44F0-A0A7-6ABF57D2A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73" y="902129"/>
            <a:ext cx="3366624" cy="282592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10E772-0B4F-4C89-A1CA-4117A470A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7" y="3672681"/>
            <a:ext cx="2808000" cy="278869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657A925-7F95-4205-9B98-C909880F0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90F216-F69D-47C8-9A89-816290D245F0}"/>
              </a:ext>
            </a:extLst>
          </p:cNvPr>
          <p:cNvSpPr txBox="1"/>
          <p:nvPr/>
        </p:nvSpPr>
        <p:spPr>
          <a:xfrm>
            <a:off x="4631960" y="868567"/>
            <a:ext cx="5388077" cy="2037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Os  </a:t>
            </a:r>
            <a:r>
              <a:rPr lang="pt-BR" sz="2142" dirty="0">
                <a:solidFill>
                  <a:srgbClr val="FF0000"/>
                </a:solidFill>
              </a:rPr>
              <a:t>Motores Síncronos de Ímã Permanente (MSIP</a:t>
            </a:r>
            <a:r>
              <a:rPr lang="pt-BR" sz="2142" dirty="0"/>
              <a:t>), acionados por circuitos de eletrônica de potência e controlados por microprocessadores digitais, representam o estado da arte dos servoacionamentos.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F2C2ED-FC89-48EA-861A-15617557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06" y="3391169"/>
            <a:ext cx="4664783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Um servomotor deve, necessariamente, ter um sistema de potência e outro de controle para poder desempenhar suas funções.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E09B20-DCC3-4032-93C1-A4EEF4F357AE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4990781-D1FF-4001-9478-C2A6BCDE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28" y="971561"/>
            <a:ext cx="2533470" cy="34618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88EBC8-3B9E-462E-AF74-150DC66FF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3" y="4792964"/>
            <a:ext cx="3672000" cy="1224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4F31E7F-4178-4F8F-8223-75EEB3DA5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3DEAB7-DF79-41E0-8213-9C0CB2C38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F6F462-6564-496A-B612-21C27EF0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00" y="1642136"/>
            <a:ext cx="4927371" cy="40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Uma das suas principais características é possuir torque suficiente com rotação nula para manter a posição fixa de uma determinada carga.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Atualmente usam ímã permanente, pois, devido à baixa inércia do servomotor, o ciclo de processo é mais rápido, ou seja, possui alta resposta dinâmica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03D681-A255-4DF2-A24D-D26D4C6BBF9B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CD28E14-8BB6-41AA-A0D6-08F59CA9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81" y="1143059"/>
            <a:ext cx="3249302" cy="307757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14BBBA-9DA9-48B5-A315-805E8E790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69" y="4220630"/>
            <a:ext cx="427672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A777D47-18C8-4272-A752-5C45082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60" y="1273537"/>
            <a:ext cx="4164073" cy="57521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71" kern="0" dirty="0"/>
              <a:t>Magnetos (</a:t>
            </a:r>
            <a:r>
              <a:rPr lang="en-US" sz="2571" kern="0" dirty="0" err="1"/>
              <a:t>imãs</a:t>
            </a:r>
            <a:r>
              <a:rPr lang="en-US" sz="2571" kern="0" dirty="0"/>
              <a:t>) de </a:t>
            </a:r>
            <a:r>
              <a:rPr lang="en-US" sz="2571" kern="0" dirty="0" err="1"/>
              <a:t>Neódimio</a:t>
            </a:r>
            <a:r>
              <a:rPr lang="en-US" sz="2571" kern="0" dirty="0"/>
              <a:t>-Ferro-</a:t>
            </a:r>
            <a:r>
              <a:rPr lang="en-US" sz="2571" kern="0" dirty="0" err="1"/>
              <a:t>Boro</a:t>
            </a:r>
            <a:r>
              <a:rPr lang="en-US" sz="2571" kern="0" dirty="0"/>
              <a:t> (</a:t>
            </a:r>
            <a:r>
              <a:rPr lang="en-US" sz="2571" kern="0" dirty="0" err="1"/>
              <a:t>NdFeB</a:t>
            </a:r>
            <a:r>
              <a:rPr lang="en-US" sz="2571" kern="0" dirty="0"/>
              <a:t>) do rotor</a:t>
            </a:r>
          </a:p>
          <a:p>
            <a:pPr lvl="1" eaLnBrk="1" hangingPunct="1">
              <a:defRPr/>
            </a:pPr>
            <a:r>
              <a:rPr lang="en-US" sz="2142" kern="0" dirty="0"/>
              <a:t>Material de </a:t>
            </a:r>
            <a:r>
              <a:rPr lang="en-US" sz="2142" kern="0" dirty="0" err="1"/>
              <a:t>elevada</a:t>
            </a:r>
            <a:r>
              <a:rPr lang="en-US" sz="2142" kern="0" dirty="0"/>
              <a:t> </a:t>
            </a:r>
            <a:r>
              <a:rPr lang="en-US" sz="2142" kern="0" dirty="0" err="1"/>
              <a:t>densidade</a:t>
            </a:r>
            <a:r>
              <a:rPr lang="en-US" sz="2142" kern="0" dirty="0"/>
              <a:t> </a:t>
            </a:r>
            <a:r>
              <a:rPr lang="en-US" sz="2142" kern="0" dirty="0" err="1"/>
              <a:t>magnética</a:t>
            </a:r>
            <a:r>
              <a:rPr lang="en-US" sz="2142" kern="0" dirty="0"/>
              <a:t> </a:t>
            </a:r>
            <a:r>
              <a:rPr lang="en-US" sz="2142" kern="0" dirty="0" err="1"/>
              <a:t>utilizado</a:t>
            </a:r>
            <a:r>
              <a:rPr lang="en-US" sz="2142" kern="0" dirty="0"/>
              <a:t> </a:t>
            </a:r>
            <a:r>
              <a:rPr lang="en-US" sz="2142" kern="0" dirty="0" err="1"/>
              <a:t>nos</a:t>
            </a:r>
            <a:r>
              <a:rPr lang="en-US" sz="2142" kern="0" dirty="0"/>
              <a:t> </a:t>
            </a:r>
            <a:r>
              <a:rPr lang="en-US" sz="2142" kern="0" dirty="0" err="1"/>
              <a:t>motores</a:t>
            </a:r>
            <a:r>
              <a:rPr lang="en-US" sz="2142" kern="0" dirty="0"/>
              <a:t>;</a:t>
            </a:r>
          </a:p>
          <a:p>
            <a:pPr lvl="1" eaLnBrk="1" hangingPunct="1">
              <a:defRPr/>
            </a:pPr>
            <a:r>
              <a:rPr lang="en-US" sz="2142" kern="0" dirty="0"/>
              <a:t>Superior </a:t>
            </a:r>
            <a:r>
              <a:rPr lang="en-US" sz="2142" kern="0" dirty="0" err="1"/>
              <a:t>aos</a:t>
            </a:r>
            <a:r>
              <a:rPr lang="en-US" sz="2142" kern="0" dirty="0"/>
              <a:t> </a:t>
            </a:r>
            <a:r>
              <a:rPr lang="en-US" sz="2142" kern="0" dirty="0" err="1"/>
              <a:t>materiais</a:t>
            </a:r>
            <a:r>
              <a:rPr lang="en-US" sz="2142" kern="0" dirty="0"/>
              <a:t> </a:t>
            </a:r>
            <a:r>
              <a:rPr lang="en-US" sz="2142" kern="0" dirty="0" err="1"/>
              <a:t>utilizados</a:t>
            </a:r>
            <a:r>
              <a:rPr lang="en-US" sz="2142" kern="0" dirty="0"/>
              <a:t> </a:t>
            </a:r>
            <a:r>
              <a:rPr lang="en-US" sz="2142" kern="0" dirty="0" err="1"/>
              <a:t>normalmente</a:t>
            </a:r>
            <a:r>
              <a:rPr lang="en-US" sz="2142" kern="0" dirty="0"/>
              <a:t> (</a:t>
            </a:r>
            <a:r>
              <a:rPr lang="en-US" sz="2142" kern="0" dirty="0" err="1"/>
              <a:t>Samário-Cobalto</a:t>
            </a:r>
            <a:r>
              <a:rPr lang="en-US" sz="2142" kern="0" dirty="0"/>
              <a:t> </a:t>
            </a:r>
            <a:r>
              <a:rPr lang="en-US" sz="2142" kern="0" dirty="0" err="1"/>
              <a:t>ou</a:t>
            </a:r>
            <a:r>
              <a:rPr lang="en-US" sz="2142" kern="0" dirty="0"/>
              <a:t> Ferrite);</a:t>
            </a:r>
          </a:p>
          <a:p>
            <a:pPr lvl="1" eaLnBrk="1" hangingPunct="1">
              <a:defRPr/>
            </a:pPr>
            <a:r>
              <a:rPr lang="en-US" sz="2142" kern="0" dirty="0" err="1"/>
              <a:t>Possibilidade</a:t>
            </a:r>
            <a:r>
              <a:rPr lang="en-US" sz="2142" kern="0" dirty="0"/>
              <a:t> de </a:t>
            </a:r>
            <a:r>
              <a:rPr lang="en-US" sz="2142" kern="0" dirty="0" err="1"/>
              <a:t>obter</a:t>
            </a:r>
            <a:r>
              <a:rPr lang="en-US" sz="2142" kern="0" dirty="0"/>
              <a:t> as </a:t>
            </a:r>
            <a:r>
              <a:rPr lang="en-US" sz="2142" kern="0" dirty="0" err="1"/>
              <a:t>mesmas</a:t>
            </a:r>
            <a:r>
              <a:rPr lang="en-US" sz="2142" kern="0" dirty="0"/>
              <a:t> </a:t>
            </a:r>
            <a:r>
              <a:rPr lang="en-US" sz="2142" kern="0" dirty="0" err="1"/>
              <a:t>características</a:t>
            </a:r>
            <a:r>
              <a:rPr lang="en-US" sz="2142" kern="0" dirty="0"/>
              <a:t> de torque </a:t>
            </a:r>
            <a:r>
              <a:rPr lang="en-US" sz="2142" kern="0" dirty="0" err="1"/>
              <a:t>em</a:t>
            </a:r>
            <a:r>
              <a:rPr lang="en-US" sz="2142" kern="0" dirty="0"/>
              <a:t> um </a:t>
            </a:r>
            <a:r>
              <a:rPr lang="en-US" sz="2142" kern="0" dirty="0" err="1"/>
              <a:t>tamanho</a:t>
            </a:r>
            <a:r>
              <a:rPr lang="en-US" sz="2142" kern="0" dirty="0"/>
              <a:t> </a:t>
            </a:r>
            <a:r>
              <a:rPr lang="en-US" sz="2142" kern="0" dirty="0" err="1"/>
              <a:t>menor</a:t>
            </a:r>
            <a:r>
              <a:rPr lang="en-US" sz="2142" kern="0" dirty="0"/>
              <a:t>.</a:t>
            </a:r>
          </a:p>
          <a:p>
            <a:pPr eaLnBrk="1" hangingPunct="1">
              <a:defRPr/>
            </a:pPr>
            <a:endParaRPr lang="en-US" sz="2571" kern="0" dirty="0"/>
          </a:p>
        </p:txBody>
      </p:sp>
      <p:pic>
        <p:nvPicPr>
          <p:cNvPr id="36867" name="Picture 6" descr="Rotor Magnets Closeup 25%">
            <a:extLst>
              <a:ext uri="{FF2B5EF4-FFF2-40B4-BE49-F238E27FC236}">
                <a16:creationId xmlns:a16="http://schemas.microsoft.com/office/drawing/2014/main" id="{14C80C36-41A4-4451-B982-B60500F6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63" y="2586180"/>
            <a:ext cx="4165773" cy="31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>
            <a:extLst>
              <a:ext uri="{FF2B5EF4-FFF2-40B4-BE49-F238E27FC236}">
                <a16:creationId xmlns:a16="http://schemas.microsoft.com/office/drawing/2014/main" id="{57A28B40-BCC4-4E9F-AD31-252378296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1192" y="226142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</p:txBody>
      </p:sp>
      <p:grpSp>
        <p:nvGrpSpPr>
          <p:cNvPr id="36869" name="Group 3">
            <a:extLst>
              <a:ext uri="{FF2B5EF4-FFF2-40B4-BE49-F238E27FC236}">
                <a16:creationId xmlns:a16="http://schemas.microsoft.com/office/drawing/2014/main" id="{A3619193-6ABA-42C6-A637-817DA00DC1CB}"/>
              </a:ext>
            </a:extLst>
          </p:cNvPr>
          <p:cNvGrpSpPr>
            <a:grpSpLocks/>
          </p:cNvGrpSpPr>
          <p:nvPr/>
        </p:nvGrpSpPr>
        <p:grpSpPr bwMode="auto">
          <a:xfrm rot="-1683078">
            <a:off x="4677048" y="1323835"/>
            <a:ext cx="1992770" cy="1092481"/>
            <a:chOff x="3398" y="3065"/>
            <a:chExt cx="536" cy="429"/>
          </a:xfrm>
        </p:grpSpPr>
        <p:sp>
          <p:nvSpPr>
            <p:cNvPr id="36870" name="AutoShape 4">
              <a:extLst>
                <a:ext uri="{FF2B5EF4-FFF2-40B4-BE49-F238E27FC236}">
                  <a16:creationId xmlns:a16="http://schemas.microsoft.com/office/drawing/2014/main" id="{B37D3A70-3896-4C8D-B064-F57130B0A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3065"/>
              <a:ext cx="536" cy="429"/>
            </a:xfrm>
            <a:prstGeom prst="irregularSeal1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9DFAE6B5-F3A2-4BB8-974D-C8AEF0C66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212"/>
              <a:ext cx="32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pt-BR" sz="1285" b="1">
                  <a:solidFill>
                    <a:srgbClr val="FFFFFF"/>
                  </a:solidFill>
                  <a:cs typeface="Times New Roman" panose="02020603050405020304" pitchFamily="18" charset="0"/>
                </a:rPr>
                <a:t>Metais Raros</a:t>
              </a:r>
              <a:endParaRPr lang="en-GB" altLang="pt-BR" sz="1500" b="1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9D85DE-F193-4FC7-82B5-8859BF87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958" y="944889"/>
            <a:ext cx="6138429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Os servomotores são, por natureza, do tipo “</a:t>
            </a:r>
            <a:r>
              <a:rPr lang="pt-BR" altLang="pt-BR" sz="2142" dirty="0" err="1">
                <a:solidFill>
                  <a:srgbClr val="FF0000"/>
                </a:solidFill>
              </a:rPr>
              <a:t>closed</a:t>
            </a:r>
            <a:r>
              <a:rPr lang="pt-BR" altLang="pt-BR" sz="2142" dirty="0">
                <a:solidFill>
                  <a:srgbClr val="FF0000"/>
                </a:solidFill>
              </a:rPr>
              <a:t> loop</a:t>
            </a:r>
            <a:r>
              <a:rPr lang="pt-BR" altLang="pt-BR" sz="2142" dirty="0"/>
              <a:t>”. O motor e/ou a carga devem estar conectados para fornecer uma realimentação precisa.</a:t>
            </a:r>
            <a:endParaRPr lang="pt-PT" altLang="pt-BR" sz="2142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BABFC0-B3A5-457D-B7DD-2EACB0EB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65" y="3182991"/>
            <a:ext cx="5518932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 Usualmente, isso é feito por um </a:t>
            </a:r>
            <a:r>
              <a:rPr lang="pt-BR" altLang="pt-BR" sz="2142" dirty="0" err="1">
                <a:solidFill>
                  <a:srgbClr val="FF0000"/>
                </a:solidFill>
              </a:rPr>
              <a:t>encoder</a:t>
            </a:r>
            <a:r>
              <a:rPr lang="pt-BR" altLang="pt-BR" sz="2142" dirty="0">
                <a:solidFill>
                  <a:srgbClr val="FF0000"/>
                </a:solidFill>
              </a:rPr>
              <a:t> óptico </a:t>
            </a:r>
            <a:r>
              <a:rPr lang="pt-BR" altLang="pt-BR" sz="2142" dirty="0"/>
              <a:t>ou </a:t>
            </a:r>
            <a:r>
              <a:rPr lang="pt-BR" altLang="pt-BR" sz="2142" dirty="0">
                <a:solidFill>
                  <a:srgbClr val="FF0000"/>
                </a:solidFill>
              </a:rPr>
              <a:t>resolver</a:t>
            </a:r>
            <a:r>
              <a:rPr lang="pt-BR" altLang="pt-BR" sz="2142" dirty="0"/>
              <a:t>. Esse dispositivo de realimentação informa ao controlador onde o motor e a carga estão durante todo o tempo. Eles também proporcionam informações sobre a velocidade . </a:t>
            </a:r>
          </a:p>
        </p:txBody>
      </p:sp>
      <p:sp>
        <p:nvSpPr>
          <p:cNvPr id="30725" name="CaixaDeTexto 3">
            <a:extLst>
              <a:ext uri="{FF2B5EF4-FFF2-40B4-BE49-F238E27FC236}">
                <a16:creationId xmlns:a16="http://schemas.microsoft.com/office/drawing/2014/main" id="{774E3C00-771E-4531-8802-C1E76D1A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2" y="5184262"/>
            <a:ext cx="89453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A1D7DC-75B2-4296-8360-9D122912055F}"/>
              </a:ext>
            </a:extLst>
          </p:cNvPr>
          <p:cNvSpPr/>
          <p:nvPr/>
        </p:nvSpPr>
        <p:spPr>
          <a:xfrm>
            <a:off x="1" y="0"/>
            <a:ext cx="4037958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A14BC91-D521-4774-9998-C3BEE7FD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2" y="1279186"/>
            <a:ext cx="3348000" cy="331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D1ACF-DAB4-4802-9A4B-1F87298C2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5A1C98-EB12-44D0-9385-D8577355A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7" y="4591186"/>
            <a:ext cx="34956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aixaDeTexto 3">
            <a:extLst>
              <a:ext uri="{FF2B5EF4-FFF2-40B4-BE49-F238E27FC236}">
                <a16:creationId xmlns:a16="http://schemas.microsoft.com/office/drawing/2014/main" id="{774E3C00-771E-4531-8802-C1E76D1A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2" y="5184262"/>
            <a:ext cx="89453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5033FC-8AE0-4045-B9BC-19DBCF10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877" y="1497166"/>
            <a:ext cx="6052984" cy="33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1928" dirty="0"/>
              <a:t> </a:t>
            </a:r>
            <a:r>
              <a:rPr lang="pt-BR" altLang="pt-BR" sz="2142" dirty="0"/>
              <a:t>Os servomotores precisam ser ajustados para o </a:t>
            </a:r>
            <a:r>
              <a:rPr lang="pt-BR" altLang="pt-BR" sz="2142" dirty="0">
                <a:solidFill>
                  <a:srgbClr val="FF0000"/>
                </a:solidFill>
              </a:rPr>
              <a:t>loop de controle </a:t>
            </a:r>
            <a:r>
              <a:rPr lang="pt-BR" altLang="pt-BR" sz="2142" dirty="0"/>
              <a:t>e as condições de carga. Um sistema típico de servomotor usa um </a:t>
            </a:r>
            <a:r>
              <a:rPr lang="pt-BR" altLang="pt-BR" sz="2142" dirty="0">
                <a:solidFill>
                  <a:srgbClr val="FF0000"/>
                </a:solidFill>
              </a:rPr>
              <a:t>loop de posição PID (Proporcional, Integral, Derivativo).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Além disso, existem muitos parâmetros de realimentação e excitação que devem ser usados nos cálculos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82806-3392-485B-A85F-F274A55C117B}"/>
              </a:ext>
            </a:extLst>
          </p:cNvPr>
          <p:cNvSpPr/>
          <p:nvPr/>
        </p:nvSpPr>
        <p:spPr>
          <a:xfrm>
            <a:off x="1" y="0"/>
            <a:ext cx="4037958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1EEB4A-4A8A-4112-972F-FF3C23D7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2" y="1241962"/>
            <a:ext cx="2495550" cy="596265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5636FE8-265F-4E25-B35A-0F77ACFD4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5DB286-61AE-4487-8947-AB45FB1639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6CCB5E2-72D5-4BDD-BC6D-97236A68039A}"/>
              </a:ext>
            </a:extLst>
          </p:cNvPr>
          <p:cNvSpPr txBox="1"/>
          <p:nvPr/>
        </p:nvSpPr>
        <p:spPr>
          <a:xfrm>
            <a:off x="2125474" y="717533"/>
            <a:ext cx="6226555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sz="3559" b="1" spc="-5" dirty="0">
                <a:latin typeface="Arial"/>
                <a:cs typeface="Arial"/>
              </a:rPr>
              <a:t>Identificação </a:t>
            </a:r>
            <a:r>
              <a:rPr sz="3559" b="1" dirty="0">
                <a:latin typeface="Arial"/>
                <a:cs typeface="Arial"/>
              </a:rPr>
              <a:t>do Servo</a:t>
            </a:r>
            <a:r>
              <a:rPr sz="3559" b="1" spc="-59" dirty="0">
                <a:latin typeface="Arial"/>
                <a:cs typeface="Arial"/>
              </a:rPr>
              <a:t> </a:t>
            </a:r>
            <a:r>
              <a:rPr sz="3559" b="1" dirty="0">
                <a:latin typeface="Arial"/>
                <a:cs typeface="Arial"/>
              </a:rPr>
              <a:t>Motor</a:t>
            </a:r>
            <a:endParaRPr sz="3559" dirty="0">
              <a:latin typeface="Arial"/>
              <a:cs typeface="Arial"/>
            </a:endParaRPr>
          </a:p>
        </p:txBody>
      </p:sp>
      <p:sp>
        <p:nvSpPr>
          <p:cNvPr id="49156" name="object 4">
            <a:extLst>
              <a:ext uri="{FF2B5EF4-FFF2-40B4-BE49-F238E27FC236}">
                <a16:creationId xmlns:a16="http://schemas.microsoft.com/office/drawing/2014/main" id="{B7D33E11-7429-4DA7-8254-48DA6D8B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64" y="1821038"/>
            <a:ext cx="8732820" cy="450243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3BE7D1-C908-430B-AACD-22EA1EBB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61EA38CF-60F8-4136-9035-125F5EC5B1B3}" type="slidenum">
              <a:rPr dirty="0"/>
              <a:pPr>
                <a:defRPr/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406C3A-F69D-4AC0-A6B5-967CE893A9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D61E6E3-D8D0-436B-B02B-E4708AB7DCC3}"/>
              </a:ext>
            </a:extLst>
          </p:cNvPr>
          <p:cNvSpPr txBox="1"/>
          <p:nvPr/>
        </p:nvSpPr>
        <p:spPr>
          <a:xfrm>
            <a:off x="688707" y="496492"/>
            <a:ext cx="7663322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lang="en-US" sz="3559" b="1" dirty="0" err="1">
                <a:latin typeface="Arial"/>
                <a:cs typeface="Arial"/>
              </a:rPr>
              <a:t>Aplicação</a:t>
            </a:r>
            <a:r>
              <a:rPr lang="en-US" sz="3559" b="1" dirty="0">
                <a:latin typeface="Arial"/>
                <a:cs typeface="Arial"/>
              </a:rPr>
              <a:t> de Ser</a:t>
            </a:r>
            <a:r>
              <a:rPr sz="3559" b="1" dirty="0">
                <a:latin typeface="Arial"/>
                <a:cs typeface="Arial"/>
              </a:rPr>
              <a:t>vo</a:t>
            </a:r>
            <a:r>
              <a:rPr sz="3559" b="1" spc="-59" dirty="0">
                <a:latin typeface="Arial"/>
                <a:cs typeface="Arial"/>
              </a:rPr>
              <a:t> </a:t>
            </a:r>
            <a:r>
              <a:rPr sz="3559" b="1" dirty="0">
                <a:latin typeface="Arial"/>
                <a:cs typeface="Arial"/>
              </a:rPr>
              <a:t>Motor</a:t>
            </a:r>
            <a:endParaRPr sz="3559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93C7CCA-2F7D-46B6-8F29-575DE772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88997CA2-6CBA-4261-B8BF-A677DAE2EDC7}" type="slidenum">
              <a:rPr dirty="0"/>
              <a:pPr>
                <a:defRPr/>
              </a:pPr>
              <a:t>19</a:t>
            </a:fld>
            <a:endParaRPr dirty="0"/>
          </a:p>
        </p:txBody>
      </p:sp>
      <p:pic>
        <p:nvPicPr>
          <p:cNvPr id="50181" name="Imagem 3">
            <a:extLst>
              <a:ext uri="{FF2B5EF4-FFF2-40B4-BE49-F238E27FC236}">
                <a16:creationId xmlns:a16="http://schemas.microsoft.com/office/drawing/2014/main" id="{95733EA2-1733-4343-ACE4-E813AED9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5" y="1309243"/>
            <a:ext cx="9793817" cy="54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>
            <a:extLst>
              <a:ext uri="{FF2B5EF4-FFF2-40B4-BE49-F238E27FC236}">
                <a16:creationId xmlns:a16="http://schemas.microsoft.com/office/drawing/2014/main" id="{7E9AAD4C-F909-4E17-83A0-DF225FD4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78" y="6777458"/>
            <a:ext cx="6845470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https://www.youtube.com/watch?v=ditS0a28Sko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BE2F0E5-2170-4525-9753-9779D6A64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706" y="278851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Diagrama de um Servo Acionamento</a:t>
            </a:r>
            <a:endParaRPr lang="pt-BR" altLang="pt-BR" sz="2571" dirty="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89D3AB9-A3A1-44F8-B344-55DFA1D9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0" y="2310730"/>
            <a:ext cx="8732820" cy="27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B8ABE73-7D3D-4E94-9286-A3832325274B}"/>
              </a:ext>
            </a:extLst>
          </p:cNvPr>
          <p:cNvSpPr/>
          <p:nvPr/>
        </p:nvSpPr>
        <p:spPr>
          <a:xfrm>
            <a:off x="4698050" y="2310729"/>
            <a:ext cx="2082887" cy="1593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28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2">
            <a:extLst>
              <a:ext uri="{FF2B5EF4-FFF2-40B4-BE49-F238E27FC236}">
                <a16:creationId xmlns:a16="http://schemas.microsoft.com/office/drawing/2014/main" id="{680EBF42-334D-4471-8699-2F1EA2A4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8"/>
            <a:ext cx="77908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 b="1" dirty="0"/>
              <a:t>Trabalho Prático: Servomotor Acionando uma Antena </a:t>
            </a:r>
            <a:endParaRPr lang="en-US" altLang="en-US" sz="2571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822906-48D3-473F-B696-3FC3659D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8" y="2138997"/>
            <a:ext cx="9023574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Os servo motores são usados em várias aplicações quando se deseja movimentar algo de forma precisa e controlada.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Sua característica mais marcante é a sua capacidade de movimentar o seu eixo até uma posição e mantê-lo, mesmo quando sofre uma força em outra direção.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Para entendimento de seu funcionamento é necessário o conhecimento de sua parte interna.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2">
            <a:extLst>
              <a:ext uri="{FF2B5EF4-FFF2-40B4-BE49-F238E27FC236}">
                <a16:creationId xmlns:a16="http://schemas.microsoft.com/office/drawing/2014/main" id="{534D6D7D-9CD1-41A7-AB28-88755005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pic>
        <p:nvPicPr>
          <p:cNvPr id="53251" name="Imagem 1">
            <a:extLst>
              <a:ext uri="{FF2B5EF4-FFF2-40B4-BE49-F238E27FC236}">
                <a16:creationId xmlns:a16="http://schemas.microsoft.com/office/drawing/2014/main" id="{5C760926-8D6B-440F-BE52-4D7C135F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7" y="1513281"/>
            <a:ext cx="7392971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2">
            <a:extLst>
              <a:ext uri="{FF2B5EF4-FFF2-40B4-BE49-F238E27FC236}">
                <a16:creationId xmlns:a16="http://schemas.microsoft.com/office/drawing/2014/main" id="{628F4460-BE87-401B-89A5-C0B4728E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55299" name="CaixaDeTexto 2">
            <a:extLst>
              <a:ext uri="{FF2B5EF4-FFF2-40B4-BE49-F238E27FC236}">
                <a16:creationId xmlns:a16="http://schemas.microsoft.com/office/drawing/2014/main" id="{5371A487-3D2F-4FF7-9B35-9FF06048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370454"/>
            <a:ext cx="9023573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Partes do Servo Motor</a:t>
            </a:r>
            <a:r>
              <a:rPr lang="pt-BR" altLang="pt-BR" sz="1928"/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FF28B0-B183-4B53-8107-EC4066F86950}"/>
              </a:ext>
            </a:extLst>
          </p:cNvPr>
          <p:cNvSpPr txBox="1"/>
          <p:nvPr/>
        </p:nvSpPr>
        <p:spPr>
          <a:xfrm>
            <a:off x="765221" y="2130496"/>
            <a:ext cx="8792330" cy="40480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Circuito de Controle </a:t>
            </a:r>
            <a:r>
              <a:rPr lang="pt-BR" sz="2142" dirty="0"/>
              <a:t>– responsável pelo monitoramento do potenciômetro e acionamento do motor visando obter uma posição pré-determinada.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Potenciômetro </a:t>
            </a:r>
            <a:r>
              <a:rPr lang="pt-BR" sz="2142" dirty="0"/>
              <a:t>– ligado ao eixo de saída do servo, monitora a posição do mesmo.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Motor </a:t>
            </a:r>
            <a:r>
              <a:rPr lang="pt-BR" sz="2142" dirty="0"/>
              <a:t>– movimenta as engrenagens e o eixo principal do servo.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Engrenagens </a:t>
            </a:r>
            <a:r>
              <a:rPr lang="pt-BR" sz="2142" dirty="0"/>
              <a:t>– reduzem a rotação do motor, transferem mais torque ao eixo Principal de saída e movimentam o potenciômetro junto com o eixo.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Caixa do Servo </a:t>
            </a:r>
            <a:r>
              <a:rPr lang="pt-BR" sz="2142" dirty="0"/>
              <a:t>– caixa para acondicionar as diversas partes do servo.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2">
            <a:extLst>
              <a:ext uri="{FF2B5EF4-FFF2-40B4-BE49-F238E27FC236}">
                <a16:creationId xmlns:a16="http://schemas.microsoft.com/office/drawing/2014/main" id="{E659F517-3EE6-4706-A42F-FFDB9B73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57347" name="CaixaDeTexto 1">
            <a:extLst>
              <a:ext uri="{FF2B5EF4-FFF2-40B4-BE49-F238E27FC236}">
                <a16:creationId xmlns:a16="http://schemas.microsoft.com/office/drawing/2014/main" id="{2EE8A94E-D2E1-47A0-9635-101951D9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4" y="1668010"/>
            <a:ext cx="887054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Estes componentes estão posicionados internamente a caixa do servo da forma mostrada na Fig.</a:t>
            </a:r>
          </a:p>
        </p:txBody>
      </p:sp>
      <p:pic>
        <p:nvPicPr>
          <p:cNvPr id="57348" name="Imagem 2">
            <a:extLst>
              <a:ext uri="{FF2B5EF4-FFF2-40B4-BE49-F238E27FC236}">
                <a16:creationId xmlns:a16="http://schemas.microsoft.com/office/drawing/2014/main" id="{A36E7B46-FB37-4748-8B4A-58B619E4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4" y="2669495"/>
            <a:ext cx="3997441" cy="33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Imagem 3">
            <a:extLst>
              <a:ext uri="{FF2B5EF4-FFF2-40B4-BE49-F238E27FC236}">
                <a16:creationId xmlns:a16="http://schemas.microsoft.com/office/drawing/2014/main" id="{5C998007-7C2B-4C72-917B-8A620D12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2863331"/>
            <a:ext cx="3215297" cy="31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ixaDeTexto 2">
            <a:extLst>
              <a:ext uri="{FF2B5EF4-FFF2-40B4-BE49-F238E27FC236}">
                <a16:creationId xmlns:a16="http://schemas.microsoft.com/office/drawing/2014/main" id="{9AC8881C-0CB1-460B-989F-11BB7DE6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59395" name="CaixaDeTexto 1">
            <a:extLst>
              <a:ext uri="{FF2B5EF4-FFF2-40B4-BE49-F238E27FC236}">
                <a16:creationId xmlns:a16="http://schemas.microsoft.com/office/drawing/2014/main" id="{98365FDE-000D-47EA-95A4-CF70B887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589796"/>
            <a:ext cx="87940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Controle do Servo Motor: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C42683-7935-47F8-B9DF-E1606EDC0195}"/>
              </a:ext>
            </a:extLst>
          </p:cNvPr>
          <p:cNvSpPr txBox="1"/>
          <p:nvPr/>
        </p:nvSpPr>
        <p:spPr>
          <a:xfrm>
            <a:off x="841734" y="2438253"/>
            <a:ext cx="9025274" cy="2399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 servo motor é alimentado com tensões de 5 V e recebe um sinal no formato PWM (Pulse </a:t>
            </a:r>
            <a:r>
              <a:rPr lang="pt-BR" sz="2142" dirty="0" err="1"/>
              <a:t>Width</a:t>
            </a:r>
            <a:r>
              <a:rPr lang="pt-BR" sz="2142" dirty="0"/>
              <a:t> </a:t>
            </a:r>
            <a:r>
              <a:rPr lang="pt-BR" sz="2142" dirty="0" err="1"/>
              <a:t>Modulation</a:t>
            </a:r>
            <a:r>
              <a:rPr lang="pt-BR" sz="2142" dirty="0"/>
              <a:t>). Este sinal é 0 V ou 5 V. O circuito de controle do servo fica monitorando este sinal em intervalos de 20 ms. 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Se neste intervalo de tempo, o controle detecta uma alteração do sinal na largura do sinal, ele altera a posição do eixo para que a sua posição coincida com o sinal recebido</a:t>
            </a:r>
            <a:r>
              <a:rPr lang="pt-BR" sz="1928" dirty="0"/>
              <a:t>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79AF28-2017-4995-B35D-A2887C3C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3" y="5213167"/>
            <a:ext cx="6246959" cy="15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2">
            <a:extLst>
              <a:ext uri="{FF2B5EF4-FFF2-40B4-BE49-F238E27FC236}">
                <a16:creationId xmlns:a16="http://schemas.microsoft.com/office/drawing/2014/main" id="{6FC6C5B1-C513-4FD9-8F6B-A6F2A24EB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79" y="510095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ED0037-426F-4D71-99B3-5DCD5AADE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358553"/>
            <a:ext cx="8792330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Um sinal com largura de pulso de 1 ms corresponde a posição do servo todo a esquerda ou 0 grau.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Um sinal com largura de pulso de 1,5 ms corresponde a posição central do servo ou de 90 graus.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Um sinal com largura de pulso de 2 ms corresponde a posição do servo todo a direita ou 180 graus.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270D86-3AC4-42A1-8CFF-1809FAB6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" y="4147070"/>
            <a:ext cx="5010829" cy="27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E45033-8B49-44E5-91EF-95E2FC8C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28" y="3903924"/>
            <a:ext cx="4043350" cy="27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ixaDeTexto 2">
            <a:extLst>
              <a:ext uri="{FF2B5EF4-FFF2-40B4-BE49-F238E27FC236}">
                <a16:creationId xmlns:a16="http://schemas.microsoft.com/office/drawing/2014/main" id="{4FF95C6C-24E9-4EF8-8772-6AA6C364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C647AD-C5F5-47CA-97E0-633A9E9E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285224"/>
            <a:ext cx="8637602" cy="33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Uma vez que o servo recebe um sinal de 1,5 ms (por exemplo), ele verifica se o potenciômetro encontra-se na posição correspondente, se ele estiver nada é feito.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Se o potenciômetro não estiver na posição correspondente ao sinal recebido, o circuito de controle aciona o motor até que o potenciômetro esteja na posição correta.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direção de rotação do servo motor depende da posição do potenciômetro.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aixaDeTexto 2">
            <a:extLst>
              <a:ext uri="{FF2B5EF4-FFF2-40B4-BE49-F238E27FC236}">
                <a16:creationId xmlns:a16="http://schemas.microsoft.com/office/drawing/2014/main" id="{DD57FE50-A2C9-4E16-92E2-E8A15986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91710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F1B126-DC52-43ED-88A1-C044D9CE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1244631"/>
            <a:ext cx="8868845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Ao se tentar alterar a posição do servo motor, verifica-se uma resistência feita pelo motor.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Esta resistência é chamada de </a:t>
            </a:r>
            <a:r>
              <a:rPr lang="pt-BR" altLang="pt-BR" sz="2142">
                <a:solidFill>
                  <a:srgbClr val="FF0000"/>
                </a:solidFill>
              </a:rPr>
              <a:t>torque</a:t>
            </a:r>
            <a:r>
              <a:rPr lang="pt-BR" altLang="pt-BR" sz="2142"/>
              <a:t>. O torque é uma das principais características do servo motor. Mede-se o torque em kg-cm (kilograma por centímetro) ou oz-in (onça por polegada).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D588BE-39C3-470E-8EBF-1EAB3122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9" y="3249303"/>
            <a:ext cx="1625502" cy="33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F52FB8-8156-4ECF-8A2B-24D3A344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49" y="6581921"/>
            <a:ext cx="8214223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Fig. 4 – Servo motor submetido a um torque de 1 kg-cm.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ixaDeTexto 2">
            <a:extLst>
              <a:ext uri="{FF2B5EF4-FFF2-40B4-BE49-F238E27FC236}">
                <a16:creationId xmlns:a16="http://schemas.microsoft.com/office/drawing/2014/main" id="{B1D4D2EE-A797-460F-8D4A-51DA8719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Motor CC Acionando uma Antena </a:t>
            </a:r>
            <a:endParaRPr lang="en-US" altLang="en-US" sz="2571"/>
          </a:p>
        </p:txBody>
      </p:sp>
      <p:sp>
        <p:nvSpPr>
          <p:cNvPr id="67587" name="Retângulo 1">
            <a:extLst>
              <a:ext uri="{FF2B5EF4-FFF2-40B4-BE49-F238E27FC236}">
                <a16:creationId xmlns:a16="http://schemas.microsoft.com/office/drawing/2014/main" id="{99A17E9F-36B4-45F0-909E-1F5DA21A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43" y="1436767"/>
            <a:ext cx="8022088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Uma alternativa para se obter maior robustez é utilizar engrenagens de metal.</a:t>
            </a:r>
          </a:p>
        </p:txBody>
      </p:sp>
      <p:pic>
        <p:nvPicPr>
          <p:cNvPr id="67588" name="Imagem 2">
            <a:extLst>
              <a:ext uri="{FF2B5EF4-FFF2-40B4-BE49-F238E27FC236}">
                <a16:creationId xmlns:a16="http://schemas.microsoft.com/office/drawing/2014/main" id="{CF282E31-2864-487C-8DD7-3745D932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2824225"/>
            <a:ext cx="6707744" cy="27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28210" y="4323900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9B372B-FD9B-40F3-B0AE-0468B9A575E6}"/>
              </a:ext>
            </a:extLst>
          </p:cNvPr>
          <p:cNvSpPr txBox="1"/>
          <p:nvPr/>
        </p:nvSpPr>
        <p:spPr>
          <a:xfrm>
            <a:off x="4524575" y="1779810"/>
            <a:ext cx="578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https://www.youtube.com/watch?v=hg3TIFIxWCo&amp;t=38s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1377AD-65FC-4881-8E07-3EEC328E56BC}"/>
              </a:ext>
            </a:extLst>
          </p:cNvPr>
          <p:cNvSpPr txBox="1"/>
          <p:nvPr/>
        </p:nvSpPr>
        <p:spPr>
          <a:xfrm>
            <a:off x="4689988" y="3784894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https://www.youtube.com/watch?v=uETtYDe9t3k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17A5E3-5C0E-4C05-A88A-F08039C5F4B7}"/>
              </a:ext>
            </a:extLst>
          </p:cNvPr>
          <p:cNvSpPr txBox="1"/>
          <p:nvPr/>
        </p:nvSpPr>
        <p:spPr>
          <a:xfrm>
            <a:off x="4420228" y="848280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https://www.youtube.com/watch?v=ORl1yhwfM1Q</a:t>
            </a:r>
            <a:endParaRPr lang="pt-BR" alt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C90EA7-9AF7-4464-B065-62B82F7DEB97}"/>
              </a:ext>
            </a:extLst>
          </p:cNvPr>
          <p:cNvSpPr txBox="1"/>
          <p:nvPr/>
        </p:nvSpPr>
        <p:spPr>
          <a:xfrm>
            <a:off x="4796964" y="2874479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https://www.youtube.com/watch?v=ditS0a28Sko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86AB6E-A5A3-44AB-ABA4-9BEB28A0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532" y="0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Diagrama de um Servo Acionamento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Imagem 1">
            <a:extLst>
              <a:ext uri="{FF2B5EF4-FFF2-40B4-BE49-F238E27FC236}">
                <a16:creationId xmlns:a16="http://schemas.microsoft.com/office/drawing/2014/main" id="{E0D42D18-8228-4BFA-8D7B-BCC913C3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95" y="1356852"/>
            <a:ext cx="8141110" cy="46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6FCFB98-C999-48BA-806F-9372F9D9D3D3}"/>
              </a:ext>
            </a:extLst>
          </p:cNvPr>
          <p:cNvSpPr/>
          <p:nvPr/>
        </p:nvSpPr>
        <p:spPr>
          <a:xfrm>
            <a:off x="6780937" y="4444624"/>
            <a:ext cx="1928158" cy="123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C86F06-FE35-4113-A402-926469615923}"/>
              </a:ext>
            </a:extLst>
          </p:cNvPr>
          <p:cNvSpPr txBox="1"/>
          <p:nvPr/>
        </p:nvSpPr>
        <p:spPr>
          <a:xfrm>
            <a:off x="4906297" y="974281"/>
            <a:ext cx="5284362" cy="536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>
                <a:solidFill>
                  <a:srgbClr val="FF0000"/>
                </a:solidFill>
              </a:rPr>
              <a:t>Servomotores</a:t>
            </a:r>
            <a:r>
              <a:rPr lang="pt-PT" sz="2142" dirty="0"/>
              <a:t> são os motores utilizados nos servo acionamentos.</a:t>
            </a:r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Servomotores são caracterizados por um formato compacto, com alta potência, baixa inércia, e alta eficiência. Devem possuir alto desempenho dinâmico e excelente precisão. </a:t>
            </a: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/>
              <a:t>Os circuitos de alimentação dos servomotores encontram-se em uma unidade chamada servo conversor ou servo drive.</a:t>
            </a:r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/>
              <a:t>Assim: Servo acionamento = servo motor + servo conversor (servo drive).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0263EB-A730-4DE1-91C8-63DB4887BB9C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E77CDB-1F5C-482B-BA6B-3B688332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2" y="3477255"/>
            <a:ext cx="4140000" cy="32613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D9B8253-6A60-4797-9F26-51E6545B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17EB79-21E0-4DBF-A193-C2C33E82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28" y="923641"/>
            <a:ext cx="1692000" cy="227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ixaDeTexto 1">
            <a:extLst>
              <a:ext uri="{FF2B5EF4-FFF2-40B4-BE49-F238E27FC236}">
                <a16:creationId xmlns:a16="http://schemas.microsoft.com/office/drawing/2014/main" id="{16501131-7A18-4136-9D0E-714A20EA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457" y="495827"/>
            <a:ext cx="5333155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Uma primeira característica necessária para a escolha de um motor para tal função relaciona-se com a facilidade e simplicidade de atuação no </a:t>
            </a:r>
            <a:r>
              <a:rPr lang="pt-PT" altLang="en-US" sz="2142" dirty="0">
                <a:solidFill>
                  <a:srgbClr val="FF0000"/>
                </a:solidFill>
              </a:rPr>
              <a:t>torque da máquina</a:t>
            </a:r>
            <a:r>
              <a:rPr lang="pt-PT" altLang="en-US" sz="2142" dirty="0"/>
              <a:t>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Neste ponto, vale ressaltar a importância do torque nos acionamentos eletromecânicos. Ele é a única grandeza comum aos mundos elétricos e mecânicos e, portanto, a variável de interface.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Tensões e correntes, por exemplo, pertencem ao mundo elétrico. Já velocidades e posições são grandezas mecânicas.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159C22-6386-48CA-826C-7039C2862F98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621C7D-9F7E-41E1-B31D-5E7AEDB1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7" y="2109198"/>
            <a:ext cx="4152900" cy="33432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42E68ED-9E21-4FFF-95FF-20806E5D5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>
            <a:extLst>
              <a:ext uri="{FF2B5EF4-FFF2-40B4-BE49-F238E27FC236}">
                <a16:creationId xmlns:a16="http://schemas.microsoft.com/office/drawing/2014/main" id="{FB1E4C1C-C577-41CB-96B2-71EDD7E9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" y="1224227"/>
            <a:ext cx="8030589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aixaDeTexto 4">
            <a:extLst>
              <a:ext uri="{FF2B5EF4-FFF2-40B4-BE49-F238E27FC236}">
                <a16:creationId xmlns:a16="http://schemas.microsoft.com/office/drawing/2014/main" id="{DB8F1447-4510-48D6-A789-6D2818E8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398288"/>
            <a:ext cx="8253331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https://www.youtube.com/watch?v=ORl1yhwfM1Q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A17B33-6338-43AA-93BB-7BAB72BA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3" y="3441438"/>
            <a:ext cx="7841855" cy="3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A473CD2-71A6-47E4-84C1-473DEEED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05" y="1314344"/>
            <a:ext cx="9331331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 Figura mostra uma secção transversal de um </a:t>
            </a:r>
            <a:r>
              <a:rPr lang="pt-BR" altLang="pt-BR" sz="2142">
                <a:solidFill>
                  <a:srgbClr val="FF0000"/>
                </a:solidFill>
              </a:rPr>
              <a:t>servomotor síncrono </a:t>
            </a:r>
            <a:r>
              <a:rPr lang="pt-BR" altLang="pt-BR" sz="2142"/>
              <a:t>com ímãs, permanente típico, com os componentes ativos para a geração do torque, um </a:t>
            </a:r>
            <a:r>
              <a:rPr lang="pt-BR" altLang="pt-BR" sz="2142" i="1">
                <a:solidFill>
                  <a:srgbClr val="FF0000"/>
                </a:solidFill>
              </a:rPr>
              <a:t>resolver</a:t>
            </a:r>
            <a:r>
              <a:rPr lang="pt-BR" altLang="pt-BR" sz="2142" i="1"/>
              <a:t> </a:t>
            </a:r>
            <a:r>
              <a:rPr lang="pt-BR" altLang="pt-BR" sz="2142"/>
              <a:t>para medir os ângulos e velocidade e, em alguns casos, é equipado com um </a:t>
            </a:r>
            <a:r>
              <a:rPr lang="pt-BR" altLang="pt-BR" sz="2142">
                <a:solidFill>
                  <a:srgbClr val="FF0000"/>
                </a:solidFill>
              </a:rPr>
              <a:t>freio</a:t>
            </a:r>
            <a:r>
              <a:rPr lang="pt-BR" altLang="pt-BR" sz="2142"/>
              <a:t> para manter a posição sem que seja necessário demandar corrente nas bobinas do motor.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8246C7-910E-41DA-97A8-83BE5140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88F2D4-A7CE-4BE6-8F9D-363EE87BB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522" y="71414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4E3FBBA-F5FD-4657-8FB3-F38B08DF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523" y="2730706"/>
            <a:ext cx="4692870" cy="3196593"/>
          </a:xfrm>
          <a:prstGeom prst="rect">
            <a:avLst/>
          </a:prstGeom>
          <a:solidFill>
            <a:srgbClr val="E1E1E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BECF5BF2-0FD7-405A-901C-436B7E777668}"/>
              </a:ext>
            </a:extLst>
          </p:cNvPr>
          <p:cNvGrpSpPr>
            <a:grpSpLocks/>
          </p:cNvGrpSpPr>
          <p:nvPr/>
        </p:nvGrpSpPr>
        <p:grpSpPr bwMode="auto">
          <a:xfrm>
            <a:off x="4167552" y="2722206"/>
            <a:ext cx="161530" cy="207438"/>
            <a:chOff x="2188" y="1355"/>
            <a:chExt cx="95" cy="122"/>
          </a:xfrm>
        </p:grpSpPr>
        <p:sp>
          <p:nvSpPr>
            <p:cNvPr id="22724" name="Line 6">
              <a:extLst>
                <a:ext uri="{FF2B5EF4-FFF2-40B4-BE49-F238E27FC236}">
                  <a16:creationId xmlns:a16="http://schemas.microsoft.com/office/drawing/2014/main" id="{6BC01989-E2FD-4ADE-B16D-4FFC2CBFE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5" name="Line 7">
              <a:extLst>
                <a:ext uri="{FF2B5EF4-FFF2-40B4-BE49-F238E27FC236}">
                  <a16:creationId xmlns:a16="http://schemas.microsoft.com/office/drawing/2014/main" id="{ADEAE0A8-3410-4190-B0ED-EEC8F35B6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6" name="Line 8">
              <a:extLst>
                <a:ext uri="{FF2B5EF4-FFF2-40B4-BE49-F238E27FC236}">
                  <a16:creationId xmlns:a16="http://schemas.microsoft.com/office/drawing/2014/main" id="{5446AEDC-1C4C-49F1-BC61-261C6CFC5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2" y="1355"/>
              <a:ext cx="15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7" name="Line 9">
              <a:extLst>
                <a:ext uri="{FF2B5EF4-FFF2-40B4-BE49-F238E27FC236}">
                  <a16:creationId xmlns:a16="http://schemas.microsoft.com/office/drawing/2014/main" id="{E83029FA-F71D-41F6-9904-33081FBA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7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B1FF8390-3E34-4B9F-AC0D-CC131843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384" y="3363224"/>
            <a:ext cx="727735" cy="1931558"/>
          </a:xfrm>
          <a:prstGeom prst="rect">
            <a:avLst/>
          </a:prstGeom>
          <a:solidFill>
            <a:srgbClr val="E1E1E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51414E46-FA9A-4AEA-A1FF-FF538EEE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4" y="4233785"/>
            <a:ext cx="525398" cy="190435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5" name="Rectangle 12">
            <a:extLst>
              <a:ext uri="{FF2B5EF4-FFF2-40B4-BE49-F238E27FC236}">
                <a16:creationId xmlns:a16="http://schemas.microsoft.com/office/drawing/2014/main" id="{CF127C17-845C-42EE-886E-0EA4E742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107" y="4029747"/>
            <a:ext cx="6066725" cy="598511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008A89AA-8706-4F7E-AC95-1A0103D8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608" y="3574063"/>
            <a:ext cx="2414448" cy="1509880"/>
          </a:xfrm>
          <a:prstGeom prst="rect">
            <a:avLst/>
          </a:prstGeom>
          <a:solidFill>
            <a:srgbClr val="41414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7" name="AutoShape 14">
            <a:extLst>
              <a:ext uri="{FF2B5EF4-FFF2-40B4-BE49-F238E27FC236}">
                <a16:creationId xmlns:a16="http://schemas.microsoft.com/office/drawing/2014/main" id="{2DAD4F90-7B41-45B8-B776-2443AD3957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048529" y="291944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38" name="AutoShape 15">
            <a:extLst>
              <a:ext uri="{FF2B5EF4-FFF2-40B4-BE49-F238E27FC236}">
                <a16:creationId xmlns:a16="http://schemas.microsoft.com/office/drawing/2014/main" id="{ED5C03F8-F704-4CF0-B44E-C94134FF3CC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82637" y="291944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39" name="AutoShape 16">
            <a:extLst>
              <a:ext uri="{FF2B5EF4-FFF2-40B4-BE49-F238E27FC236}">
                <a16:creationId xmlns:a16="http://schemas.microsoft.com/office/drawing/2014/main" id="{DCD19226-4770-44B7-A2FB-2E2C068406D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048529" y="545291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40" name="AutoShape 17">
            <a:extLst>
              <a:ext uri="{FF2B5EF4-FFF2-40B4-BE49-F238E27FC236}">
                <a16:creationId xmlns:a16="http://schemas.microsoft.com/office/drawing/2014/main" id="{C0724E5E-386B-44AC-AAA2-A70C36E9627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82637" y="545291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grpSp>
        <p:nvGrpSpPr>
          <p:cNvPr id="22541" name="Group 18">
            <a:extLst>
              <a:ext uri="{FF2B5EF4-FFF2-40B4-BE49-F238E27FC236}">
                <a16:creationId xmlns:a16="http://schemas.microsoft.com/office/drawing/2014/main" id="{232B8AD5-B033-4747-ABB3-CDBB62862299}"/>
              </a:ext>
            </a:extLst>
          </p:cNvPr>
          <p:cNvGrpSpPr>
            <a:grpSpLocks/>
          </p:cNvGrpSpPr>
          <p:nvPr/>
        </p:nvGrpSpPr>
        <p:grpSpPr bwMode="auto">
          <a:xfrm>
            <a:off x="4466807" y="5259076"/>
            <a:ext cx="2426351" cy="652921"/>
            <a:chOff x="2364" y="2843"/>
            <a:chExt cx="1427" cy="384"/>
          </a:xfrm>
        </p:grpSpPr>
        <p:sp>
          <p:nvSpPr>
            <p:cNvPr id="22682" name="Rectangle 19">
              <a:extLst>
                <a:ext uri="{FF2B5EF4-FFF2-40B4-BE49-F238E27FC236}">
                  <a16:creationId xmlns:a16="http://schemas.microsoft.com/office/drawing/2014/main" id="{FA9FD90A-32D5-47DF-B356-3359A5214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3" name="Rectangle 20">
              <a:extLst>
                <a:ext uri="{FF2B5EF4-FFF2-40B4-BE49-F238E27FC236}">
                  <a16:creationId xmlns:a16="http://schemas.microsoft.com/office/drawing/2014/main" id="{FA500854-0248-4F52-BFA7-F68DBC0F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4" name="Rectangle 21">
              <a:extLst>
                <a:ext uri="{FF2B5EF4-FFF2-40B4-BE49-F238E27FC236}">
                  <a16:creationId xmlns:a16="http://schemas.microsoft.com/office/drawing/2014/main" id="{11B94CC9-32FA-4639-932F-B934F68A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5" name="Rectangle 22">
              <a:extLst>
                <a:ext uri="{FF2B5EF4-FFF2-40B4-BE49-F238E27FC236}">
                  <a16:creationId xmlns:a16="http://schemas.microsoft.com/office/drawing/2014/main" id="{4562C6DF-6D09-4312-9BDD-89D2CBEE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6" name="Rectangle 23">
              <a:extLst>
                <a:ext uri="{FF2B5EF4-FFF2-40B4-BE49-F238E27FC236}">
                  <a16:creationId xmlns:a16="http://schemas.microsoft.com/office/drawing/2014/main" id="{6B32EE08-7CDD-4618-8476-87967B72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7" name="Rectangle 24">
              <a:extLst>
                <a:ext uri="{FF2B5EF4-FFF2-40B4-BE49-F238E27FC236}">
                  <a16:creationId xmlns:a16="http://schemas.microsoft.com/office/drawing/2014/main" id="{19AD0BC2-EE71-462B-91BC-6EA03D9FE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8" name="Rectangle 25">
              <a:extLst>
                <a:ext uri="{FF2B5EF4-FFF2-40B4-BE49-F238E27FC236}">
                  <a16:creationId xmlns:a16="http://schemas.microsoft.com/office/drawing/2014/main" id="{D1AC9AC2-E388-423E-888E-244AF8F4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9" name="Rectangle 26">
              <a:extLst>
                <a:ext uri="{FF2B5EF4-FFF2-40B4-BE49-F238E27FC236}">
                  <a16:creationId xmlns:a16="http://schemas.microsoft.com/office/drawing/2014/main" id="{474DCCF6-2542-4F48-8540-F5466B41B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0" name="Rectangle 27">
              <a:extLst>
                <a:ext uri="{FF2B5EF4-FFF2-40B4-BE49-F238E27FC236}">
                  <a16:creationId xmlns:a16="http://schemas.microsoft.com/office/drawing/2014/main" id="{6F489587-09C1-4AD9-B91F-85D9D30B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1" name="Rectangle 28">
              <a:extLst>
                <a:ext uri="{FF2B5EF4-FFF2-40B4-BE49-F238E27FC236}">
                  <a16:creationId xmlns:a16="http://schemas.microsoft.com/office/drawing/2014/main" id="{F9C07FB9-5969-46E2-B5DA-4CA20775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2" name="Rectangle 29">
              <a:extLst>
                <a:ext uri="{FF2B5EF4-FFF2-40B4-BE49-F238E27FC236}">
                  <a16:creationId xmlns:a16="http://schemas.microsoft.com/office/drawing/2014/main" id="{ACB3FAC0-7430-4005-88A0-3826FE3D3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3" name="Rectangle 30">
              <a:extLst>
                <a:ext uri="{FF2B5EF4-FFF2-40B4-BE49-F238E27FC236}">
                  <a16:creationId xmlns:a16="http://schemas.microsoft.com/office/drawing/2014/main" id="{6FF23816-B98F-44A5-BF3D-19CE5E7F4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4" name="Rectangle 31">
              <a:extLst>
                <a:ext uri="{FF2B5EF4-FFF2-40B4-BE49-F238E27FC236}">
                  <a16:creationId xmlns:a16="http://schemas.microsoft.com/office/drawing/2014/main" id="{4B8723D1-1DA0-413D-867C-E1CCADAB5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5" name="Rectangle 32">
              <a:extLst>
                <a:ext uri="{FF2B5EF4-FFF2-40B4-BE49-F238E27FC236}">
                  <a16:creationId xmlns:a16="http://schemas.microsoft.com/office/drawing/2014/main" id="{27EC60D0-484A-475E-B035-AEA523AA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6" name="Rectangle 33">
              <a:extLst>
                <a:ext uri="{FF2B5EF4-FFF2-40B4-BE49-F238E27FC236}">
                  <a16:creationId xmlns:a16="http://schemas.microsoft.com/office/drawing/2014/main" id="{E2DB7631-DE5A-4674-AE98-A57180E2F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7" name="Rectangle 34">
              <a:extLst>
                <a:ext uri="{FF2B5EF4-FFF2-40B4-BE49-F238E27FC236}">
                  <a16:creationId xmlns:a16="http://schemas.microsoft.com/office/drawing/2014/main" id="{2C94E2F6-D0BB-4159-8B69-D00D0A09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8" name="Rectangle 35">
              <a:extLst>
                <a:ext uri="{FF2B5EF4-FFF2-40B4-BE49-F238E27FC236}">
                  <a16:creationId xmlns:a16="http://schemas.microsoft.com/office/drawing/2014/main" id="{DEC7CC25-BF47-40E3-BE70-462BDD47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9" name="Rectangle 36">
              <a:extLst>
                <a:ext uri="{FF2B5EF4-FFF2-40B4-BE49-F238E27FC236}">
                  <a16:creationId xmlns:a16="http://schemas.microsoft.com/office/drawing/2014/main" id="{0A8D0236-F492-4768-91A0-A2806C15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0" name="Rectangle 37">
              <a:extLst>
                <a:ext uri="{FF2B5EF4-FFF2-40B4-BE49-F238E27FC236}">
                  <a16:creationId xmlns:a16="http://schemas.microsoft.com/office/drawing/2014/main" id="{7A8C1E17-15EF-4D28-ADC3-B46E1D12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1" name="Rectangle 38">
              <a:extLst>
                <a:ext uri="{FF2B5EF4-FFF2-40B4-BE49-F238E27FC236}">
                  <a16:creationId xmlns:a16="http://schemas.microsoft.com/office/drawing/2014/main" id="{858A608C-780F-4496-B587-A45F44AE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2" name="Rectangle 39">
              <a:extLst>
                <a:ext uri="{FF2B5EF4-FFF2-40B4-BE49-F238E27FC236}">
                  <a16:creationId xmlns:a16="http://schemas.microsoft.com/office/drawing/2014/main" id="{8F730DB9-2CC4-4803-9CA6-186EA8FDD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3" name="Rectangle 40">
              <a:extLst>
                <a:ext uri="{FF2B5EF4-FFF2-40B4-BE49-F238E27FC236}">
                  <a16:creationId xmlns:a16="http://schemas.microsoft.com/office/drawing/2014/main" id="{7C196967-798B-4EEE-9C63-13FF91E5B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4" name="Rectangle 41">
              <a:extLst>
                <a:ext uri="{FF2B5EF4-FFF2-40B4-BE49-F238E27FC236}">
                  <a16:creationId xmlns:a16="http://schemas.microsoft.com/office/drawing/2014/main" id="{2A2B14D2-B66F-4EBE-A0AD-CA4F3ECD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5" name="Rectangle 42">
              <a:extLst>
                <a:ext uri="{FF2B5EF4-FFF2-40B4-BE49-F238E27FC236}">
                  <a16:creationId xmlns:a16="http://schemas.microsoft.com/office/drawing/2014/main" id="{FB28647B-0BF1-4181-A83E-2B066487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6" name="Rectangle 43">
              <a:extLst>
                <a:ext uri="{FF2B5EF4-FFF2-40B4-BE49-F238E27FC236}">
                  <a16:creationId xmlns:a16="http://schemas.microsoft.com/office/drawing/2014/main" id="{7C0F67A0-4238-457B-A2FD-F46AA66A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7" name="Rectangle 44">
              <a:extLst>
                <a:ext uri="{FF2B5EF4-FFF2-40B4-BE49-F238E27FC236}">
                  <a16:creationId xmlns:a16="http://schemas.microsoft.com/office/drawing/2014/main" id="{53BDDCDD-F572-49CE-80B8-25F86AF7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8" name="Rectangle 45">
              <a:extLst>
                <a:ext uri="{FF2B5EF4-FFF2-40B4-BE49-F238E27FC236}">
                  <a16:creationId xmlns:a16="http://schemas.microsoft.com/office/drawing/2014/main" id="{FB10978A-A7FB-4516-B828-2C36A13E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9" name="Rectangle 46">
              <a:extLst>
                <a:ext uri="{FF2B5EF4-FFF2-40B4-BE49-F238E27FC236}">
                  <a16:creationId xmlns:a16="http://schemas.microsoft.com/office/drawing/2014/main" id="{52C2544E-7E57-4E04-A76F-839BAEC2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0" name="Rectangle 47">
              <a:extLst>
                <a:ext uri="{FF2B5EF4-FFF2-40B4-BE49-F238E27FC236}">
                  <a16:creationId xmlns:a16="http://schemas.microsoft.com/office/drawing/2014/main" id="{4B4625F9-A37C-4576-9C55-47A793895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1" name="Rectangle 48">
              <a:extLst>
                <a:ext uri="{FF2B5EF4-FFF2-40B4-BE49-F238E27FC236}">
                  <a16:creationId xmlns:a16="http://schemas.microsoft.com/office/drawing/2014/main" id="{33A4E7B4-6AF7-4EC8-8C77-20625AE30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2" name="Rectangle 49">
              <a:extLst>
                <a:ext uri="{FF2B5EF4-FFF2-40B4-BE49-F238E27FC236}">
                  <a16:creationId xmlns:a16="http://schemas.microsoft.com/office/drawing/2014/main" id="{25C8B181-0E3E-4A2A-9FB1-F0BF6F09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3" name="Rectangle 50">
              <a:extLst>
                <a:ext uri="{FF2B5EF4-FFF2-40B4-BE49-F238E27FC236}">
                  <a16:creationId xmlns:a16="http://schemas.microsoft.com/office/drawing/2014/main" id="{273571BA-255D-4C40-9F6A-C900014E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4" name="Rectangle 51">
              <a:extLst>
                <a:ext uri="{FF2B5EF4-FFF2-40B4-BE49-F238E27FC236}">
                  <a16:creationId xmlns:a16="http://schemas.microsoft.com/office/drawing/2014/main" id="{BD2425FD-3765-4743-8646-4DE0D4EDA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5" name="Rectangle 52">
              <a:extLst>
                <a:ext uri="{FF2B5EF4-FFF2-40B4-BE49-F238E27FC236}">
                  <a16:creationId xmlns:a16="http://schemas.microsoft.com/office/drawing/2014/main" id="{C965FE47-01FF-4BAF-BC33-9DF6CA79C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6" name="Rectangle 53">
              <a:extLst>
                <a:ext uri="{FF2B5EF4-FFF2-40B4-BE49-F238E27FC236}">
                  <a16:creationId xmlns:a16="http://schemas.microsoft.com/office/drawing/2014/main" id="{437D8661-A722-43A9-80D8-3C765039F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7" name="Rectangle 54">
              <a:extLst>
                <a:ext uri="{FF2B5EF4-FFF2-40B4-BE49-F238E27FC236}">
                  <a16:creationId xmlns:a16="http://schemas.microsoft.com/office/drawing/2014/main" id="{4E849D36-367F-4F99-8375-5405269D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8" name="Rectangle 55">
              <a:extLst>
                <a:ext uri="{FF2B5EF4-FFF2-40B4-BE49-F238E27FC236}">
                  <a16:creationId xmlns:a16="http://schemas.microsoft.com/office/drawing/2014/main" id="{780373B8-2063-4B3E-BB25-9738BE99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9" name="Rectangle 56">
              <a:extLst>
                <a:ext uri="{FF2B5EF4-FFF2-40B4-BE49-F238E27FC236}">
                  <a16:creationId xmlns:a16="http://schemas.microsoft.com/office/drawing/2014/main" id="{A0447531-2222-4AAA-AFF8-6F06FB6C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0" name="Rectangle 57">
              <a:extLst>
                <a:ext uri="{FF2B5EF4-FFF2-40B4-BE49-F238E27FC236}">
                  <a16:creationId xmlns:a16="http://schemas.microsoft.com/office/drawing/2014/main" id="{A45D9A1E-BE88-46DD-AB7F-19493AEA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1" name="Rectangle 58">
              <a:extLst>
                <a:ext uri="{FF2B5EF4-FFF2-40B4-BE49-F238E27FC236}">
                  <a16:creationId xmlns:a16="http://schemas.microsoft.com/office/drawing/2014/main" id="{7A00AB73-AAB5-43E1-947F-87DA3FCC3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2" name="Rectangle 59">
              <a:extLst>
                <a:ext uri="{FF2B5EF4-FFF2-40B4-BE49-F238E27FC236}">
                  <a16:creationId xmlns:a16="http://schemas.microsoft.com/office/drawing/2014/main" id="{853637AC-88F8-4329-A048-BB036D0F9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3" name="Rectangle 60">
              <a:extLst>
                <a:ext uri="{FF2B5EF4-FFF2-40B4-BE49-F238E27FC236}">
                  <a16:creationId xmlns:a16="http://schemas.microsoft.com/office/drawing/2014/main" id="{01A0CD00-2E61-4DF9-B78D-45BCB759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542" name="Rectangle 61">
            <a:extLst>
              <a:ext uri="{FF2B5EF4-FFF2-40B4-BE49-F238E27FC236}">
                <a16:creationId xmlns:a16="http://schemas.microsoft.com/office/drawing/2014/main" id="{1AE551B6-F93A-4CAE-95F0-0E7CD2D0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80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3" name="Rectangle 62">
            <a:extLst>
              <a:ext uri="{FF2B5EF4-FFF2-40B4-BE49-F238E27FC236}">
                <a16:creationId xmlns:a16="http://schemas.microsoft.com/office/drawing/2014/main" id="{B2B7527D-1FA6-4D4E-B6B9-76997590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61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4" name="Rectangle 63">
            <a:extLst>
              <a:ext uri="{FF2B5EF4-FFF2-40B4-BE49-F238E27FC236}">
                <a16:creationId xmlns:a16="http://schemas.microsoft.com/office/drawing/2014/main" id="{F4D5D4AF-8589-42FA-B094-030B667E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2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5" name="Rectangle 64">
            <a:extLst>
              <a:ext uri="{FF2B5EF4-FFF2-40B4-BE49-F238E27FC236}">
                <a16:creationId xmlns:a16="http://schemas.microsoft.com/office/drawing/2014/main" id="{BBEF9ED3-9042-48A2-93A7-2B07CF7F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3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6" name="Rectangle 65">
            <a:extLst>
              <a:ext uri="{FF2B5EF4-FFF2-40B4-BE49-F238E27FC236}">
                <a16:creationId xmlns:a16="http://schemas.microsoft.com/office/drawing/2014/main" id="{1603E605-73C1-45BB-996F-32514DFE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05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7" name="Rectangle 66">
            <a:extLst>
              <a:ext uri="{FF2B5EF4-FFF2-40B4-BE49-F238E27FC236}">
                <a16:creationId xmlns:a16="http://schemas.microsoft.com/office/drawing/2014/main" id="{2F9CF114-8EBE-4228-9DC9-A1A2F1A5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6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8" name="Rectangle 67">
            <a:extLst>
              <a:ext uri="{FF2B5EF4-FFF2-40B4-BE49-F238E27FC236}">
                <a16:creationId xmlns:a16="http://schemas.microsoft.com/office/drawing/2014/main" id="{9443FAC8-6516-4798-9065-81265FBC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67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9" name="Rectangle 68">
            <a:extLst>
              <a:ext uri="{FF2B5EF4-FFF2-40B4-BE49-F238E27FC236}">
                <a16:creationId xmlns:a16="http://schemas.microsoft.com/office/drawing/2014/main" id="{1C9C758C-C420-4CE7-8D93-76E4F893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48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0" name="Rectangle 69">
            <a:extLst>
              <a:ext uri="{FF2B5EF4-FFF2-40B4-BE49-F238E27FC236}">
                <a16:creationId xmlns:a16="http://schemas.microsoft.com/office/drawing/2014/main" id="{A32786A4-724C-4D0E-962E-6F90919A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29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1" name="Rectangle 70">
            <a:extLst>
              <a:ext uri="{FF2B5EF4-FFF2-40B4-BE49-F238E27FC236}">
                <a16:creationId xmlns:a16="http://schemas.microsoft.com/office/drawing/2014/main" id="{C9C9F3FA-F5FE-409F-9C24-2FD8A235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10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2" name="Rectangle 71">
            <a:extLst>
              <a:ext uri="{FF2B5EF4-FFF2-40B4-BE49-F238E27FC236}">
                <a16:creationId xmlns:a16="http://schemas.microsoft.com/office/drawing/2014/main" id="{6D39A6A1-85C6-4864-9045-32F7843E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1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3" name="Rectangle 72">
            <a:extLst>
              <a:ext uri="{FF2B5EF4-FFF2-40B4-BE49-F238E27FC236}">
                <a16:creationId xmlns:a16="http://schemas.microsoft.com/office/drawing/2014/main" id="{580AB20A-25AC-4B74-934E-CDBCDFEA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72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4" name="Rectangle 73">
            <a:extLst>
              <a:ext uri="{FF2B5EF4-FFF2-40B4-BE49-F238E27FC236}">
                <a16:creationId xmlns:a16="http://schemas.microsoft.com/office/drawing/2014/main" id="{8050B5BE-977C-42C6-945A-0D37A33B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53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5" name="Rectangle 74">
            <a:extLst>
              <a:ext uri="{FF2B5EF4-FFF2-40B4-BE49-F238E27FC236}">
                <a16:creationId xmlns:a16="http://schemas.microsoft.com/office/drawing/2014/main" id="{21D14BD3-7841-4F59-960F-6ABE9ED5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34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6" name="Rectangle 75">
            <a:extLst>
              <a:ext uri="{FF2B5EF4-FFF2-40B4-BE49-F238E27FC236}">
                <a16:creationId xmlns:a16="http://schemas.microsoft.com/office/drawing/2014/main" id="{AE371A3E-1244-45AF-A2D6-0B40D173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15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7" name="Rectangle 76">
            <a:extLst>
              <a:ext uri="{FF2B5EF4-FFF2-40B4-BE49-F238E27FC236}">
                <a16:creationId xmlns:a16="http://schemas.microsoft.com/office/drawing/2014/main" id="{E27FC52F-4EF4-433D-BEBA-B294F85B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6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8" name="Rectangle 77">
            <a:extLst>
              <a:ext uri="{FF2B5EF4-FFF2-40B4-BE49-F238E27FC236}">
                <a16:creationId xmlns:a16="http://schemas.microsoft.com/office/drawing/2014/main" id="{2520F1D7-9782-45FA-B8CA-928E9863B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77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9" name="Rectangle 78">
            <a:extLst>
              <a:ext uri="{FF2B5EF4-FFF2-40B4-BE49-F238E27FC236}">
                <a16:creationId xmlns:a16="http://schemas.microsoft.com/office/drawing/2014/main" id="{F85BA551-CA71-4066-AE18-FD0217783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58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0" name="Rectangle 79">
            <a:extLst>
              <a:ext uri="{FF2B5EF4-FFF2-40B4-BE49-F238E27FC236}">
                <a16:creationId xmlns:a16="http://schemas.microsoft.com/office/drawing/2014/main" id="{7986EE48-1D99-4DD2-965A-4213A04C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0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1" name="Rectangle 80">
            <a:extLst>
              <a:ext uri="{FF2B5EF4-FFF2-40B4-BE49-F238E27FC236}">
                <a16:creationId xmlns:a16="http://schemas.microsoft.com/office/drawing/2014/main" id="{200BF6C2-F410-4F20-B9CE-AA0C1CBCD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1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2" name="Rectangle 81">
            <a:extLst>
              <a:ext uri="{FF2B5EF4-FFF2-40B4-BE49-F238E27FC236}">
                <a16:creationId xmlns:a16="http://schemas.microsoft.com/office/drawing/2014/main" id="{65844E38-89D6-44A7-83C9-B8E9F123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02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3" name="Rectangle 82">
            <a:extLst>
              <a:ext uri="{FF2B5EF4-FFF2-40B4-BE49-F238E27FC236}">
                <a16:creationId xmlns:a16="http://schemas.microsoft.com/office/drawing/2014/main" id="{45810FA9-1AAE-4179-8210-055DECBE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83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4" name="Rectangle 83">
            <a:extLst>
              <a:ext uri="{FF2B5EF4-FFF2-40B4-BE49-F238E27FC236}">
                <a16:creationId xmlns:a16="http://schemas.microsoft.com/office/drawing/2014/main" id="{931E5771-99AC-42A5-9C17-899E5F80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64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5" name="Rectangle 84">
            <a:extLst>
              <a:ext uri="{FF2B5EF4-FFF2-40B4-BE49-F238E27FC236}">
                <a16:creationId xmlns:a16="http://schemas.microsoft.com/office/drawing/2014/main" id="{EA4B563F-9460-47A9-8493-65E64B2F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45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6" name="Rectangle 85">
            <a:extLst>
              <a:ext uri="{FF2B5EF4-FFF2-40B4-BE49-F238E27FC236}">
                <a16:creationId xmlns:a16="http://schemas.microsoft.com/office/drawing/2014/main" id="{51E8A9A4-29A1-49AC-8D67-A430DE68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26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7" name="Rectangle 86">
            <a:extLst>
              <a:ext uri="{FF2B5EF4-FFF2-40B4-BE49-F238E27FC236}">
                <a16:creationId xmlns:a16="http://schemas.microsoft.com/office/drawing/2014/main" id="{B0BFD621-5875-47B3-A841-0F3A0A985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07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8" name="Rectangle 87">
            <a:extLst>
              <a:ext uri="{FF2B5EF4-FFF2-40B4-BE49-F238E27FC236}">
                <a16:creationId xmlns:a16="http://schemas.microsoft.com/office/drawing/2014/main" id="{718DF678-BC93-446F-8F90-DF472AB1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88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9" name="Rectangle 88">
            <a:extLst>
              <a:ext uri="{FF2B5EF4-FFF2-40B4-BE49-F238E27FC236}">
                <a16:creationId xmlns:a16="http://schemas.microsoft.com/office/drawing/2014/main" id="{82B86C7B-6645-4EDD-9D0B-21C34A06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9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0" name="Rectangle 89">
            <a:extLst>
              <a:ext uri="{FF2B5EF4-FFF2-40B4-BE49-F238E27FC236}">
                <a16:creationId xmlns:a16="http://schemas.microsoft.com/office/drawing/2014/main" id="{38987C29-9F32-4850-8090-E470B543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50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1" name="Rectangle 90">
            <a:extLst>
              <a:ext uri="{FF2B5EF4-FFF2-40B4-BE49-F238E27FC236}">
                <a16:creationId xmlns:a16="http://schemas.microsoft.com/office/drawing/2014/main" id="{6C8F3886-6BDA-4254-AA7C-D0D18654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31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2" name="Rectangle 91">
            <a:extLst>
              <a:ext uri="{FF2B5EF4-FFF2-40B4-BE49-F238E27FC236}">
                <a16:creationId xmlns:a16="http://schemas.microsoft.com/office/drawing/2014/main" id="{DDF8BD96-EBF3-453E-B769-03ED350FE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12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3" name="Rectangle 92">
            <a:extLst>
              <a:ext uri="{FF2B5EF4-FFF2-40B4-BE49-F238E27FC236}">
                <a16:creationId xmlns:a16="http://schemas.microsoft.com/office/drawing/2014/main" id="{BF18BC4C-DB7C-4481-BBFF-D548C684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93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4" name="Rectangle 93">
            <a:extLst>
              <a:ext uri="{FF2B5EF4-FFF2-40B4-BE49-F238E27FC236}">
                <a16:creationId xmlns:a16="http://schemas.microsoft.com/office/drawing/2014/main" id="{AAC9643E-77B5-4BC8-AA1A-A12EE61B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75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5" name="Rectangle 94">
            <a:extLst>
              <a:ext uri="{FF2B5EF4-FFF2-40B4-BE49-F238E27FC236}">
                <a16:creationId xmlns:a16="http://schemas.microsoft.com/office/drawing/2014/main" id="{E5E67EBC-99C6-4E73-B2E3-AF4EC98D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56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6" name="Rectangle 95">
            <a:extLst>
              <a:ext uri="{FF2B5EF4-FFF2-40B4-BE49-F238E27FC236}">
                <a16:creationId xmlns:a16="http://schemas.microsoft.com/office/drawing/2014/main" id="{6ED7E02B-8351-402A-9A46-C154A539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37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7" name="Rectangle 96">
            <a:extLst>
              <a:ext uri="{FF2B5EF4-FFF2-40B4-BE49-F238E27FC236}">
                <a16:creationId xmlns:a16="http://schemas.microsoft.com/office/drawing/2014/main" id="{AB58BA43-3F9D-4344-A52E-22334561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18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8" name="Rectangle 97">
            <a:extLst>
              <a:ext uri="{FF2B5EF4-FFF2-40B4-BE49-F238E27FC236}">
                <a16:creationId xmlns:a16="http://schemas.microsoft.com/office/drawing/2014/main" id="{7CB4E981-7BEA-4C80-AB7F-2182A78E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99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9" name="Rectangle 98">
            <a:extLst>
              <a:ext uri="{FF2B5EF4-FFF2-40B4-BE49-F238E27FC236}">
                <a16:creationId xmlns:a16="http://schemas.microsoft.com/office/drawing/2014/main" id="{9E5E79EF-AA25-4B61-9595-94DA1317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80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0" name="Rectangle 99">
            <a:extLst>
              <a:ext uri="{FF2B5EF4-FFF2-40B4-BE49-F238E27FC236}">
                <a16:creationId xmlns:a16="http://schemas.microsoft.com/office/drawing/2014/main" id="{06A1F195-9427-44FF-BC5D-52F27F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1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1" name="Rectangle 100">
            <a:extLst>
              <a:ext uri="{FF2B5EF4-FFF2-40B4-BE49-F238E27FC236}">
                <a16:creationId xmlns:a16="http://schemas.microsoft.com/office/drawing/2014/main" id="{BEFE0644-8869-4C7A-8386-CC2BB352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2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2" name="Rectangle 101">
            <a:extLst>
              <a:ext uri="{FF2B5EF4-FFF2-40B4-BE49-F238E27FC236}">
                <a16:creationId xmlns:a16="http://schemas.microsoft.com/office/drawing/2014/main" id="{5EAEF64E-7AF3-4988-A4EB-C55AFB6C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23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3" name="Rectangle 102">
            <a:extLst>
              <a:ext uri="{FF2B5EF4-FFF2-40B4-BE49-F238E27FC236}">
                <a16:creationId xmlns:a16="http://schemas.microsoft.com/office/drawing/2014/main" id="{BAD36762-AA4F-429E-8E2E-CFDDAF2E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74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4" name="Rectangle 103">
            <a:extLst>
              <a:ext uri="{FF2B5EF4-FFF2-40B4-BE49-F238E27FC236}">
                <a16:creationId xmlns:a16="http://schemas.microsoft.com/office/drawing/2014/main" id="{DDC10A38-94CA-4F6C-9F54-947675F8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056" y="3512851"/>
            <a:ext cx="40808" cy="1632303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5" name="Rectangle 104">
            <a:extLst>
              <a:ext uri="{FF2B5EF4-FFF2-40B4-BE49-F238E27FC236}">
                <a16:creationId xmlns:a16="http://schemas.microsoft.com/office/drawing/2014/main" id="{7712B5E8-7B4F-432D-9039-0E08ED0A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280" y="3512851"/>
            <a:ext cx="88416" cy="1632303"/>
          </a:xfrm>
          <a:prstGeom prst="rect">
            <a:avLst/>
          </a:prstGeom>
          <a:solidFill>
            <a:srgbClr val="51D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6" name="Rectangle 105">
            <a:extLst>
              <a:ext uri="{FF2B5EF4-FFF2-40B4-BE49-F238E27FC236}">
                <a16:creationId xmlns:a16="http://schemas.microsoft.com/office/drawing/2014/main" id="{6DC0A804-65B2-40EB-9ACE-3956AE42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223" y="3512851"/>
            <a:ext cx="88416" cy="1632303"/>
          </a:xfrm>
          <a:prstGeom prst="rect">
            <a:avLst/>
          </a:prstGeom>
          <a:solidFill>
            <a:srgbClr val="51D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7" name="Rectangle 106">
            <a:extLst>
              <a:ext uri="{FF2B5EF4-FFF2-40B4-BE49-F238E27FC236}">
                <a16:creationId xmlns:a16="http://schemas.microsoft.com/office/drawing/2014/main" id="{84B2B346-7126-4060-BEBB-576FF9CB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242" y="3546858"/>
            <a:ext cx="40808" cy="28565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8" name="Rectangle 107">
            <a:extLst>
              <a:ext uri="{FF2B5EF4-FFF2-40B4-BE49-F238E27FC236}">
                <a16:creationId xmlns:a16="http://schemas.microsoft.com/office/drawing/2014/main" id="{4E887841-A32E-4045-B8BF-34C36049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870" y="3546858"/>
            <a:ext cx="40808" cy="28565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89" name="Group 108">
            <a:extLst>
              <a:ext uri="{FF2B5EF4-FFF2-40B4-BE49-F238E27FC236}">
                <a16:creationId xmlns:a16="http://schemas.microsoft.com/office/drawing/2014/main" id="{2E1E8FCF-8CA3-4855-BD10-8577F1FC4421}"/>
              </a:ext>
            </a:extLst>
          </p:cNvPr>
          <p:cNvGrpSpPr>
            <a:grpSpLocks/>
          </p:cNvGrpSpPr>
          <p:nvPr/>
        </p:nvGrpSpPr>
        <p:grpSpPr bwMode="auto">
          <a:xfrm>
            <a:off x="2400924" y="3324117"/>
            <a:ext cx="95218" cy="176833"/>
            <a:chOff x="1149" y="1709"/>
            <a:chExt cx="56" cy="104"/>
          </a:xfrm>
        </p:grpSpPr>
        <p:sp>
          <p:nvSpPr>
            <p:cNvPr id="22678" name="Line 109">
              <a:extLst>
                <a:ext uri="{FF2B5EF4-FFF2-40B4-BE49-F238E27FC236}">
                  <a16:creationId xmlns:a16="http://schemas.microsoft.com/office/drawing/2014/main" id="{1009AC27-ACB3-420F-A76F-43BECF65F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6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9" name="Line 110">
              <a:extLst>
                <a:ext uri="{FF2B5EF4-FFF2-40B4-BE49-F238E27FC236}">
                  <a16:creationId xmlns:a16="http://schemas.microsoft.com/office/drawing/2014/main" id="{548002BE-C15D-4B72-A61C-C0122A5BD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3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80" name="Line 111">
              <a:extLst>
                <a:ext uri="{FF2B5EF4-FFF2-40B4-BE49-F238E27FC236}">
                  <a16:creationId xmlns:a16="http://schemas.microsoft.com/office/drawing/2014/main" id="{7D6D7163-3D4F-4138-9AE8-D2B2A6672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1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81" name="Line 112">
              <a:extLst>
                <a:ext uri="{FF2B5EF4-FFF2-40B4-BE49-F238E27FC236}">
                  <a16:creationId xmlns:a16="http://schemas.microsoft.com/office/drawing/2014/main" id="{A46BE19E-CF04-4B93-B32E-E0A567ED6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9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22590" name="Group 113">
            <a:extLst>
              <a:ext uri="{FF2B5EF4-FFF2-40B4-BE49-F238E27FC236}">
                <a16:creationId xmlns:a16="http://schemas.microsoft.com/office/drawing/2014/main" id="{5D381439-3BA2-41DE-B896-145B582CB021}"/>
              </a:ext>
            </a:extLst>
          </p:cNvPr>
          <p:cNvGrpSpPr>
            <a:grpSpLocks/>
          </p:cNvGrpSpPr>
          <p:nvPr/>
        </p:nvGrpSpPr>
        <p:grpSpPr bwMode="auto">
          <a:xfrm>
            <a:off x="2693378" y="3324117"/>
            <a:ext cx="68013" cy="176833"/>
            <a:chOff x="1321" y="1709"/>
            <a:chExt cx="40" cy="104"/>
          </a:xfrm>
        </p:grpSpPr>
        <p:sp>
          <p:nvSpPr>
            <p:cNvPr id="22674" name="Line 114">
              <a:extLst>
                <a:ext uri="{FF2B5EF4-FFF2-40B4-BE49-F238E27FC236}">
                  <a16:creationId xmlns:a16="http://schemas.microsoft.com/office/drawing/2014/main" id="{E89423B5-2A2B-470E-B657-DAFE00DCF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5" name="Line 115">
              <a:extLst>
                <a:ext uri="{FF2B5EF4-FFF2-40B4-BE49-F238E27FC236}">
                  <a16:creationId xmlns:a16="http://schemas.microsoft.com/office/drawing/2014/main" id="{48CB9D56-9D52-4724-AD6D-E659C1E3D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6" name="Line 116">
              <a:extLst>
                <a:ext uri="{FF2B5EF4-FFF2-40B4-BE49-F238E27FC236}">
                  <a16:creationId xmlns:a16="http://schemas.microsoft.com/office/drawing/2014/main" id="{2718FDFF-996F-4CD7-9D3E-FE0517ECD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7" name="Line 117">
              <a:extLst>
                <a:ext uri="{FF2B5EF4-FFF2-40B4-BE49-F238E27FC236}">
                  <a16:creationId xmlns:a16="http://schemas.microsoft.com/office/drawing/2014/main" id="{83E4CA19-9798-4FE8-90DA-6F2EF4647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sp>
        <p:nvSpPr>
          <p:cNvPr id="22591" name="Rectangle 118" descr="Light horizontal">
            <a:extLst>
              <a:ext uri="{FF2B5EF4-FFF2-40B4-BE49-F238E27FC236}">
                <a16:creationId xmlns:a16="http://schemas.microsoft.com/office/drawing/2014/main" id="{87D0B440-7A72-4B00-8194-D4C0B1F6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018" y="2975552"/>
            <a:ext cx="401274" cy="37747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2" name="Rectangle 119">
            <a:extLst>
              <a:ext uri="{FF2B5EF4-FFF2-40B4-BE49-F238E27FC236}">
                <a16:creationId xmlns:a16="http://schemas.microsoft.com/office/drawing/2014/main" id="{88223B95-1058-489C-9444-AA5BB998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940" y="3812107"/>
            <a:ext cx="244845" cy="1033792"/>
          </a:xfrm>
          <a:prstGeom prst="rect">
            <a:avLst/>
          </a:prstGeom>
          <a:solidFill>
            <a:srgbClr val="67676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3" name="Rectangle 120">
            <a:extLst>
              <a:ext uri="{FF2B5EF4-FFF2-40B4-BE49-F238E27FC236}">
                <a16:creationId xmlns:a16="http://schemas.microsoft.com/office/drawing/2014/main" id="{4204E252-5614-4A03-BAEC-F5D23C2B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356" y="3131981"/>
            <a:ext cx="20404" cy="2400845"/>
          </a:xfrm>
          <a:prstGeom prst="rect">
            <a:avLst/>
          </a:prstGeom>
          <a:solidFill>
            <a:srgbClr val="DADAD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4" name="Rectangle 121">
            <a:extLst>
              <a:ext uri="{FF2B5EF4-FFF2-40B4-BE49-F238E27FC236}">
                <a16:creationId xmlns:a16="http://schemas.microsoft.com/office/drawing/2014/main" id="{7328DC00-BA26-46C2-AC77-8D4D3ADC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331" y="2751110"/>
            <a:ext cx="81615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5" name="Rectangle 122">
            <a:extLst>
              <a:ext uri="{FF2B5EF4-FFF2-40B4-BE49-F238E27FC236}">
                <a16:creationId xmlns:a16="http://schemas.microsoft.com/office/drawing/2014/main" id="{7A461711-B37C-4AE2-9AB6-1B7DFA3E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971" y="2751110"/>
            <a:ext cx="54410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6" name="Rectangle 123">
            <a:extLst>
              <a:ext uri="{FF2B5EF4-FFF2-40B4-BE49-F238E27FC236}">
                <a16:creationId xmlns:a16="http://schemas.microsoft.com/office/drawing/2014/main" id="{3E24B518-9E20-4946-8F03-7528964E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70" y="2744309"/>
            <a:ext cx="117322" cy="3167688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7" name="AutoShape 124">
            <a:extLst>
              <a:ext uri="{FF2B5EF4-FFF2-40B4-BE49-F238E27FC236}">
                <a16:creationId xmlns:a16="http://schemas.microsoft.com/office/drawing/2014/main" id="{EC08D4CF-0184-4A6C-8040-5931703FF3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11435" y="3456741"/>
            <a:ext cx="156429" cy="275451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8" name="Rectangle 125">
            <a:extLst>
              <a:ext uri="{FF2B5EF4-FFF2-40B4-BE49-F238E27FC236}">
                <a16:creationId xmlns:a16="http://schemas.microsoft.com/office/drawing/2014/main" id="{21576FAD-91F3-449A-82A1-4E13B680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126" y="3672681"/>
            <a:ext cx="249947" cy="86717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99" name="Group 126">
            <a:extLst>
              <a:ext uri="{FF2B5EF4-FFF2-40B4-BE49-F238E27FC236}">
                <a16:creationId xmlns:a16="http://schemas.microsoft.com/office/drawing/2014/main" id="{07A87D5F-D0FF-45D3-BB89-5957E72F5760}"/>
              </a:ext>
            </a:extLst>
          </p:cNvPr>
          <p:cNvGrpSpPr>
            <a:grpSpLocks/>
          </p:cNvGrpSpPr>
          <p:nvPr/>
        </p:nvGrpSpPr>
        <p:grpSpPr bwMode="auto">
          <a:xfrm>
            <a:off x="7258725" y="4913912"/>
            <a:ext cx="244845" cy="207438"/>
            <a:chOff x="4006" y="2644"/>
            <a:chExt cx="144" cy="122"/>
          </a:xfrm>
        </p:grpSpPr>
        <p:sp>
          <p:nvSpPr>
            <p:cNvPr id="22672" name="AutoShape 127">
              <a:extLst>
                <a:ext uri="{FF2B5EF4-FFF2-40B4-BE49-F238E27FC236}">
                  <a16:creationId xmlns:a16="http://schemas.microsoft.com/office/drawing/2014/main" id="{BA92D6BC-1A20-444C-B429-26BB028DC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06" y="2690"/>
              <a:ext cx="142" cy="76"/>
            </a:xfrm>
            <a:prstGeom prst="rtTriangl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73" name="Rectangle 128">
              <a:extLst>
                <a:ext uri="{FF2B5EF4-FFF2-40B4-BE49-F238E27FC236}">
                  <a16:creationId xmlns:a16="http://schemas.microsoft.com/office/drawing/2014/main" id="{78BAF1A6-9C2B-480A-BC87-BD681718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644"/>
              <a:ext cx="142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00" name="Rectangle 129">
            <a:extLst>
              <a:ext uri="{FF2B5EF4-FFF2-40B4-BE49-F238E27FC236}">
                <a16:creationId xmlns:a16="http://schemas.microsoft.com/office/drawing/2014/main" id="{EE414713-347A-4FA1-A48C-78B91179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125" y="3747495"/>
            <a:ext cx="231243" cy="116301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01" name="Group 130">
            <a:extLst>
              <a:ext uri="{FF2B5EF4-FFF2-40B4-BE49-F238E27FC236}">
                <a16:creationId xmlns:a16="http://schemas.microsoft.com/office/drawing/2014/main" id="{C54EE0B3-D673-4270-9626-DB5D74B07610}"/>
              </a:ext>
            </a:extLst>
          </p:cNvPr>
          <p:cNvGrpSpPr>
            <a:grpSpLocks/>
          </p:cNvGrpSpPr>
          <p:nvPr/>
        </p:nvGrpSpPr>
        <p:grpSpPr bwMode="auto">
          <a:xfrm>
            <a:off x="7302933" y="3825709"/>
            <a:ext cx="142826" cy="1006587"/>
            <a:chOff x="4032" y="2004"/>
            <a:chExt cx="84" cy="592"/>
          </a:xfrm>
        </p:grpSpPr>
        <p:sp>
          <p:nvSpPr>
            <p:cNvPr id="22670" name="Oval 131">
              <a:extLst>
                <a:ext uri="{FF2B5EF4-FFF2-40B4-BE49-F238E27FC236}">
                  <a16:creationId xmlns:a16="http://schemas.microsoft.com/office/drawing/2014/main" id="{2747CE07-C4E6-4472-BBF0-8D0B7375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0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71" name="Oval 132">
              <a:extLst>
                <a:ext uri="{FF2B5EF4-FFF2-40B4-BE49-F238E27FC236}">
                  <a16:creationId xmlns:a16="http://schemas.microsoft.com/office/drawing/2014/main" id="{F75EC270-70E9-427F-AEC9-B0CFE2F5C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1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02" name="Freeform 133">
            <a:extLst>
              <a:ext uri="{FF2B5EF4-FFF2-40B4-BE49-F238E27FC236}">
                <a16:creationId xmlns:a16="http://schemas.microsoft.com/office/drawing/2014/main" id="{76FB8663-A058-4423-AFC8-292EA18380F1}"/>
              </a:ext>
            </a:extLst>
          </p:cNvPr>
          <p:cNvSpPr>
            <a:spLocks/>
          </p:cNvSpPr>
          <p:nvPr/>
        </p:nvSpPr>
        <p:spPr bwMode="auto">
          <a:xfrm>
            <a:off x="7257026" y="2723905"/>
            <a:ext cx="246545" cy="1016789"/>
          </a:xfrm>
          <a:custGeom>
            <a:avLst/>
            <a:gdLst>
              <a:gd name="T0" fmla="*/ 0 w 145"/>
              <a:gd name="T1" fmla="*/ 2147483646 h 598"/>
              <a:gd name="T2" fmla="*/ 0 w 145"/>
              <a:gd name="T3" fmla="*/ 2147483646 h 598"/>
              <a:gd name="T4" fmla="*/ 2147483646 w 145"/>
              <a:gd name="T5" fmla="*/ 2147483646 h 598"/>
              <a:gd name="T6" fmla="*/ 2147483646 w 14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0" y="597"/>
                </a:moveTo>
                <a:lnTo>
                  <a:pt x="0" y="552"/>
                </a:lnTo>
                <a:lnTo>
                  <a:pt x="144" y="472"/>
                </a:lnTo>
                <a:lnTo>
                  <a:pt x="14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03" name="Freeform 134">
            <a:extLst>
              <a:ext uri="{FF2B5EF4-FFF2-40B4-BE49-F238E27FC236}">
                <a16:creationId xmlns:a16="http://schemas.microsoft.com/office/drawing/2014/main" id="{3D1A4A40-793F-4CD9-8316-186FDF998535}"/>
              </a:ext>
            </a:extLst>
          </p:cNvPr>
          <p:cNvSpPr>
            <a:spLocks/>
          </p:cNvSpPr>
          <p:nvPr/>
        </p:nvSpPr>
        <p:spPr bwMode="auto">
          <a:xfrm>
            <a:off x="7262125" y="4913912"/>
            <a:ext cx="246546" cy="1016789"/>
          </a:xfrm>
          <a:custGeom>
            <a:avLst/>
            <a:gdLst>
              <a:gd name="T0" fmla="*/ 0 w 145"/>
              <a:gd name="T1" fmla="*/ 0 h 598"/>
              <a:gd name="T2" fmla="*/ 0 w 145"/>
              <a:gd name="T3" fmla="*/ 2147483646 h 598"/>
              <a:gd name="T4" fmla="*/ 2147483646 w 145"/>
              <a:gd name="T5" fmla="*/ 2147483646 h 598"/>
              <a:gd name="T6" fmla="*/ 2147483646 w 145"/>
              <a:gd name="T7" fmla="*/ 2147483646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0" y="0"/>
                </a:moveTo>
                <a:lnTo>
                  <a:pt x="0" y="45"/>
                </a:lnTo>
                <a:lnTo>
                  <a:pt x="144" y="125"/>
                </a:lnTo>
                <a:lnTo>
                  <a:pt x="144" y="59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04" name="Line 135">
            <a:extLst>
              <a:ext uri="{FF2B5EF4-FFF2-40B4-BE49-F238E27FC236}">
                <a16:creationId xmlns:a16="http://schemas.microsoft.com/office/drawing/2014/main" id="{42A8E32F-89D4-428F-87EE-1328B3B8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4495" y="4033148"/>
            <a:ext cx="0" cy="58320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5" name="Rectangle 136">
            <a:extLst>
              <a:ext uri="{FF2B5EF4-FFF2-40B4-BE49-F238E27FC236}">
                <a16:creationId xmlns:a16="http://schemas.microsoft.com/office/drawing/2014/main" id="{5459733A-7768-42E8-AC03-4A880055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839" y="2744309"/>
            <a:ext cx="136025" cy="3167688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06" name="Line 137">
            <a:extLst>
              <a:ext uri="{FF2B5EF4-FFF2-40B4-BE49-F238E27FC236}">
                <a16:creationId xmlns:a16="http://schemas.microsoft.com/office/drawing/2014/main" id="{A8D34AA0-E26E-44E3-A8E2-343A194EBE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615" y="2710303"/>
            <a:ext cx="513495" cy="20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7" name="Line 138">
            <a:extLst>
              <a:ext uri="{FF2B5EF4-FFF2-40B4-BE49-F238E27FC236}">
                <a16:creationId xmlns:a16="http://schemas.microsoft.com/office/drawing/2014/main" id="{CBA45AB2-22A1-4FB1-B4BA-AF56F0E6EA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9009" y="2715405"/>
            <a:ext cx="487991" cy="14452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8" name="AutoShape 139">
            <a:extLst>
              <a:ext uri="{FF2B5EF4-FFF2-40B4-BE49-F238E27FC236}">
                <a16:creationId xmlns:a16="http://schemas.microsoft.com/office/drawing/2014/main" id="{1DAF2416-C006-438B-9158-4B2582FB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659" y="3516252"/>
            <a:ext cx="275451" cy="156429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09" name="Rectangle 140">
            <a:extLst>
              <a:ext uri="{FF2B5EF4-FFF2-40B4-BE49-F238E27FC236}">
                <a16:creationId xmlns:a16="http://schemas.microsoft.com/office/drawing/2014/main" id="{0A58CFF6-B216-4D0C-997A-0C04FB42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962" y="3672681"/>
            <a:ext cx="249946" cy="86717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0" name="AutoShape 141">
            <a:extLst>
              <a:ext uri="{FF2B5EF4-FFF2-40B4-BE49-F238E27FC236}">
                <a16:creationId xmlns:a16="http://schemas.microsoft.com/office/drawing/2014/main" id="{D32B4A15-8339-45B7-8A40-4659ACB6CC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50975" y="4936015"/>
            <a:ext cx="129224" cy="241445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1" name="Rectangle 142">
            <a:extLst>
              <a:ext uri="{FF2B5EF4-FFF2-40B4-BE49-F238E27FC236}">
                <a16:creationId xmlns:a16="http://schemas.microsoft.com/office/drawing/2014/main" id="{0481D486-0614-4B8F-816A-7CCC37B2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63" y="4913912"/>
            <a:ext cx="241445" cy="78215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2" name="Freeform 143">
            <a:extLst>
              <a:ext uri="{FF2B5EF4-FFF2-40B4-BE49-F238E27FC236}">
                <a16:creationId xmlns:a16="http://schemas.microsoft.com/office/drawing/2014/main" id="{CA7ECE2C-F1C7-461F-9E1D-6DA6CD567C79}"/>
              </a:ext>
            </a:extLst>
          </p:cNvPr>
          <p:cNvSpPr>
            <a:spLocks/>
          </p:cNvSpPr>
          <p:nvPr/>
        </p:nvSpPr>
        <p:spPr bwMode="auto">
          <a:xfrm>
            <a:off x="3693164" y="2723905"/>
            <a:ext cx="246545" cy="1016789"/>
          </a:xfrm>
          <a:custGeom>
            <a:avLst/>
            <a:gdLst>
              <a:gd name="T0" fmla="*/ 2147483646 w 145"/>
              <a:gd name="T1" fmla="*/ 2147483646 h 598"/>
              <a:gd name="T2" fmla="*/ 2147483646 w 145"/>
              <a:gd name="T3" fmla="*/ 2147483646 h 598"/>
              <a:gd name="T4" fmla="*/ 0 w 145"/>
              <a:gd name="T5" fmla="*/ 2147483646 h 598"/>
              <a:gd name="T6" fmla="*/ 0 w 14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144" y="597"/>
                </a:moveTo>
                <a:lnTo>
                  <a:pt x="144" y="552"/>
                </a:lnTo>
                <a:lnTo>
                  <a:pt x="0" y="47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13" name="Freeform 144">
            <a:extLst>
              <a:ext uri="{FF2B5EF4-FFF2-40B4-BE49-F238E27FC236}">
                <a16:creationId xmlns:a16="http://schemas.microsoft.com/office/drawing/2014/main" id="{8512E6DC-0507-4D7F-9E1B-E343D5984AF2}"/>
              </a:ext>
            </a:extLst>
          </p:cNvPr>
          <p:cNvSpPr>
            <a:spLocks/>
          </p:cNvSpPr>
          <p:nvPr/>
        </p:nvSpPr>
        <p:spPr bwMode="auto">
          <a:xfrm>
            <a:off x="3688062" y="4913912"/>
            <a:ext cx="246546" cy="1016789"/>
          </a:xfrm>
          <a:custGeom>
            <a:avLst/>
            <a:gdLst>
              <a:gd name="T0" fmla="*/ 2147483646 w 145"/>
              <a:gd name="T1" fmla="*/ 0 h 598"/>
              <a:gd name="T2" fmla="*/ 2147483646 w 145"/>
              <a:gd name="T3" fmla="*/ 2147483646 h 598"/>
              <a:gd name="T4" fmla="*/ 0 w 145"/>
              <a:gd name="T5" fmla="*/ 2147483646 h 598"/>
              <a:gd name="T6" fmla="*/ 0 w 145"/>
              <a:gd name="T7" fmla="*/ 2147483646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144" y="0"/>
                </a:moveTo>
                <a:lnTo>
                  <a:pt x="144" y="45"/>
                </a:lnTo>
                <a:lnTo>
                  <a:pt x="0" y="125"/>
                </a:lnTo>
                <a:lnTo>
                  <a:pt x="0" y="59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14" name="Line 145">
            <a:extLst>
              <a:ext uri="{FF2B5EF4-FFF2-40B4-BE49-F238E27FC236}">
                <a16:creationId xmlns:a16="http://schemas.microsoft.com/office/drawing/2014/main" id="{8FE6E517-C00B-4BB9-8980-051DFD87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139" y="2725606"/>
            <a:ext cx="0" cy="31999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15" name="Rectangle 146">
            <a:extLst>
              <a:ext uri="{FF2B5EF4-FFF2-40B4-BE49-F238E27FC236}">
                <a16:creationId xmlns:a16="http://schemas.microsoft.com/office/drawing/2014/main" id="{7133E016-DC6D-473D-9F1F-6D520202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63" y="3747495"/>
            <a:ext cx="231243" cy="116301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16" name="Group 147">
            <a:extLst>
              <a:ext uri="{FF2B5EF4-FFF2-40B4-BE49-F238E27FC236}">
                <a16:creationId xmlns:a16="http://schemas.microsoft.com/office/drawing/2014/main" id="{2CE8693D-CD79-4FA6-B216-2E584E165B92}"/>
              </a:ext>
            </a:extLst>
          </p:cNvPr>
          <p:cNvGrpSpPr>
            <a:grpSpLocks/>
          </p:cNvGrpSpPr>
          <p:nvPr/>
        </p:nvGrpSpPr>
        <p:grpSpPr bwMode="auto">
          <a:xfrm>
            <a:off x="3732271" y="3825709"/>
            <a:ext cx="142826" cy="1006587"/>
            <a:chOff x="1932" y="2004"/>
            <a:chExt cx="84" cy="592"/>
          </a:xfrm>
        </p:grpSpPr>
        <p:sp>
          <p:nvSpPr>
            <p:cNvPr id="22668" name="Oval 148">
              <a:extLst>
                <a:ext uri="{FF2B5EF4-FFF2-40B4-BE49-F238E27FC236}">
                  <a16:creationId xmlns:a16="http://schemas.microsoft.com/office/drawing/2014/main" id="{F49F0F3B-9981-4B7C-8A54-C407792DF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00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9" name="Oval 149">
              <a:extLst>
                <a:ext uri="{FF2B5EF4-FFF2-40B4-BE49-F238E27FC236}">
                  <a16:creationId xmlns:a16="http://schemas.microsoft.com/office/drawing/2014/main" id="{D050A78A-0183-459E-95BF-BBBFBBDA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51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17" name="Rectangle 150">
            <a:extLst>
              <a:ext uri="{FF2B5EF4-FFF2-40B4-BE49-F238E27FC236}">
                <a16:creationId xmlns:a16="http://schemas.microsoft.com/office/drawing/2014/main" id="{A6B506FF-46FA-4C18-85CC-B85A3441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182" y="2751110"/>
            <a:ext cx="183634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8" name="Rectangle 151" descr="Light horizontal">
            <a:extLst>
              <a:ext uri="{FF2B5EF4-FFF2-40B4-BE49-F238E27FC236}">
                <a16:creationId xmlns:a16="http://schemas.microsoft.com/office/drawing/2014/main" id="{2406E7BC-E81D-449F-9100-78F3311E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67" y="2138997"/>
            <a:ext cx="622315" cy="58150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19" name="Group 152">
            <a:extLst>
              <a:ext uri="{FF2B5EF4-FFF2-40B4-BE49-F238E27FC236}">
                <a16:creationId xmlns:a16="http://schemas.microsoft.com/office/drawing/2014/main" id="{03A5D94B-89AA-465E-8F3F-496485E198FA}"/>
              </a:ext>
            </a:extLst>
          </p:cNvPr>
          <p:cNvGrpSpPr>
            <a:grpSpLocks/>
          </p:cNvGrpSpPr>
          <p:nvPr/>
        </p:nvGrpSpPr>
        <p:grpSpPr bwMode="auto">
          <a:xfrm>
            <a:off x="4555223" y="3495849"/>
            <a:ext cx="2271621" cy="1649306"/>
            <a:chOff x="2416" y="1810"/>
            <a:chExt cx="1336" cy="970"/>
          </a:xfrm>
        </p:grpSpPr>
        <p:sp>
          <p:nvSpPr>
            <p:cNvPr id="22653" name="AutoShape 153">
              <a:extLst>
                <a:ext uri="{FF2B5EF4-FFF2-40B4-BE49-F238E27FC236}">
                  <a16:creationId xmlns:a16="http://schemas.microsoft.com/office/drawing/2014/main" id="{7E27A556-4B38-451C-B504-54E05434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984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4" name="AutoShape 154">
              <a:extLst>
                <a:ext uri="{FF2B5EF4-FFF2-40B4-BE49-F238E27FC236}">
                  <a16:creationId xmlns:a16="http://schemas.microsoft.com/office/drawing/2014/main" id="{187B4475-DB88-483F-9052-CDB506CA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140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5" name="AutoShape 155">
              <a:extLst>
                <a:ext uri="{FF2B5EF4-FFF2-40B4-BE49-F238E27FC236}">
                  <a16:creationId xmlns:a16="http://schemas.microsoft.com/office/drawing/2014/main" id="{E0C03999-286A-4C80-B99B-1D27128B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326"/>
              <a:ext cx="220" cy="454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6" name="AutoShape 156">
              <a:extLst>
                <a:ext uri="{FF2B5EF4-FFF2-40B4-BE49-F238E27FC236}">
                  <a16:creationId xmlns:a16="http://schemas.microsoft.com/office/drawing/2014/main" id="{71282D91-37F7-4F10-8BF9-5050A08B6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470"/>
              <a:ext cx="220" cy="310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7" name="AutoShape 157">
              <a:extLst>
                <a:ext uri="{FF2B5EF4-FFF2-40B4-BE49-F238E27FC236}">
                  <a16:creationId xmlns:a16="http://schemas.microsoft.com/office/drawing/2014/main" id="{3909C924-75A3-44F9-8550-0ED952FED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626"/>
              <a:ext cx="220" cy="154"/>
            </a:xfrm>
            <a:prstGeom prst="roundRect">
              <a:avLst>
                <a:gd name="adj" fmla="val 18287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8" name="AutoShape 158">
              <a:extLst>
                <a:ext uri="{FF2B5EF4-FFF2-40B4-BE49-F238E27FC236}">
                  <a16:creationId xmlns:a16="http://schemas.microsoft.com/office/drawing/2014/main" id="{E5522E57-5064-4CCB-BB6C-32CCECC9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810"/>
              <a:ext cx="220" cy="118"/>
            </a:xfrm>
            <a:prstGeom prst="roundRect">
              <a:avLst>
                <a:gd name="adj" fmla="val 20630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9" name="AutoShape 159">
              <a:extLst>
                <a:ext uri="{FF2B5EF4-FFF2-40B4-BE49-F238E27FC236}">
                  <a16:creationId xmlns:a16="http://schemas.microsoft.com/office/drawing/2014/main" id="{D23822DE-68DF-4933-A629-27194CB6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1810"/>
              <a:ext cx="220" cy="274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0" name="AutoShape 160">
              <a:extLst>
                <a:ext uri="{FF2B5EF4-FFF2-40B4-BE49-F238E27FC236}">
                  <a16:creationId xmlns:a16="http://schemas.microsoft.com/office/drawing/2014/main" id="{0464BD54-3744-4724-9AAC-A4E0C4D9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1810"/>
              <a:ext cx="220" cy="436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1" name="AutoShape 161">
              <a:extLst>
                <a:ext uri="{FF2B5EF4-FFF2-40B4-BE49-F238E27FC236}">
                  <a16:creationId xmlns:a16="http://schemas.microsoft.com/office/drawing/2014/main" id="{09535EE8-0071-4C14-BA90-3C506C96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440"/>
              <a:ext cx="220" cy="340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2" name="AutoShape 162">
              <a:extLst>
                <a:ext uri="{FF2B5EF4-FFF2-40B4-BE49-F238E27FC236}">
                  <a16:creationId xmlns:a16="http://schemas.microsoft.com/office/drawing/2014/main" id="{0C361499-35C2-4AF2-84FC-E0019463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936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3" name="AutoShape 163">
              <a:extLst>
                <a:ext uri="{FF2B5EF4-FFF2-40B4-BE49-F238E27FC236}">
                  <a16:creationId xmlns:a16="http://schemas.microsoft.com/office/drawing/2014/main" id="{4DA0F966-B704-4712-BDDB-A5580B7E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810"/>
              <a:ext cx="220" cy="70"/>
            </a:xfrm>
            <a:prstGeom prst="roundRect">
              <a:avLst>
                <a:gd name="adj" fmla="val 25634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4" name="AutoShape 164">
              <a:extLst>
                <a:ext uri="{FF2B5EF4-FFF2-40B4-BE49-F238E27FC236}">
                  <a16:creationId xmlns:a16="http://schemas.microsoft.com/office/drawing/2014/main" id="{5EAC726F-698F-4BBB-9462-3FACD53F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10"/>
              <a:ext cx="220" cy="118"/>
            </a:xfrm>
            <a:prstGeom prst="roundRect">
              <a:avLst>
                <a:gd name="adj" fmla="val 20630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5" name="AutoShape 165">
              <a:extLst>
                <a:ext uri="{FF2B5EF4-FFF2-40B4-BE49-F238E27FC236}">
                  <a16:creationId xmlns:a16="http://schemas.microsoft.com/office/drawing/2014/main" id="{80DA48CC-32EF-4CF2-AD09-CFE5A3A1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40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6" name="AutoShape 166">
              <a:extLst>
                <a:ext uri="{FF2B5EF4-FFF2-40B4-BE49-F238E27FC236}">
                  <a16:creationId xmlns:a16="http://schemas.microsoft.com/office/drawing/2014/main" id="{CE81CA78-EAEC-4CBF-B20A-9A82A812B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626"/>
              <a:ext cx="220" cy="154"/>
            </a:xfrm>
            <a:prstGeom prst="roundRect">
              <a:avLst>
                <a:gd name="adj" fmla="val 18287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7" name="AutoShape 167">
              <a:extLst>
                <a:ext uri="{FF2B5EF4-FFF2-40B4-BE49-F238E27FC236}">
                  <a16:creationId xmlns:a16="http://schemas.microsoft.com/office/drawing/2014/main" id="{4EDC4350-A9A8-4A03-91C8-83017071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302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grpSp>
        <p:nvGrpSpPr>
          <p:cNvPr id="170" name="Group 168">
            <a:extLst>
              <a:ext uri="{FF2B5EF4-FFF2-40B4-BE49-F238E27FC236}">
                <a16:creationId xmlns:a16="http://schemas.microsoft.com/office/drawing/2014/main" id="{8F6E4060-17EA-4174-83E0-FD69741A0AB6}"/>
              </a:ext>
            </a:extLst>
          </p:cNvPr>
          <p:cNvGrpSpPr>
            <a:grpSpLocks/>
          </p:cNvGrpSpPr>
          <p:nvPr/>
        </p:nvGrpSpPr>
        <p:grpSpPr bwMode="auto">
          <a:xfrm>
            <a:off x="6153520" y="1902653"/>
            <a:ext cx="1433366" cy="992984"/>
            <a:chOff x="3356" y="873"/>
            <a:chExt cx="843" cy="584"/>
          </a:xfrm>
        </p:grpSpPr>
        <p:sp>
          <p:nvSpPr>
            <p:cNvPr id="22651" name="Line 169">
              <a:extLst>
                <a:ext uri="{FF2B5EF4-FFF2-40B4-BE49-F238E27FC236}">
                  <a16:creationId xmlns:a16="http://schemas.microsoft.com/office/drawing/2014/main" id="{02AA01D4-6A54-4E06-9DBA-50BDF6745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6" y="1090"/>
              <a:ext cx="209" cy="3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52" name="Rectangle 170">
              <a:extLst>
                <a:ext uri="{FF2B5EF4-FFF2-40B4-BE49-F238E27FC236}">
                  <a16:creationId xmlns:a16="http://schemas.microsoft.com/office/drawing/2014/main" id="{3C9422C6-15FF-415C-BEF3-87C592C4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873"/>
              <a:ext cx="6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Estator</a:t>
              </a:r>
            </a:p>
          </p:txBody>
        </p:sp>
      </p:grpSp>
      <p:grpSp>
        <p:nvGrpSpPr>
          <p:cNvPr id="173" name="Group 171">
            <a:extLst>
              <a:ext uri="{FF2B5EF4-FFF2-40B4-BE49-F238E27FC236}">
                <a16:creationId xmlns:a16="http://schemas.microsoft.com/office/drawing/2014/main" id="{8A4C6DED-E1EA-49A3-A4BA-CEFE55078A46}"/>
              </a:ext>
            </a:extLst>
          </p:cNvPr>
          <p:cNvGrpSpPr>
            <a:grpSpLocks/>
          </p:cNvGrpSpPr>
          <p:nvPr/>
        </p:nvGrpSpPr>
        <p:grpSpPr bwMode="auto">
          <a:xfrm>
            <a:off x="7132901" y="1554088"/>
            <a:ext cx="2489262" cy="1494578"/>
            <a:chOff x="3932" y="668"/>
            <a:chExt cx="1464" cy="879"/>
          </a:xfrm>
        </p:grpSpPr>
        <p:sp>
          <p:nvSpPr>
            <p:cNvPr id="22649" name="Line 172">
              <a:extLst>
                <a:ext uri="{FF2B5EF4-FFF2-40B4-BE49-F238E27FC236}">
                  <a16:creationId xmlns:a16="http://schemas.microsoft.com/office/drawing/2014/main" id="{B18817ED-2FC4-4C52-9418-3CD16FC49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2" y="856"/>
              <a:ext cx="388" cy="6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50" name="Rectangle 173">
              <a:extLst>
                <a:ext uri="{FF2B5EF4-FFF2-40B4-BE49-F238E27FC236}">
                  <a16:creationId xmlns:a16="http://schemas.microsoft.com/office/drawing/2014/main" id="{E0A73DAA-7F58-428D-BE65-9FA9C368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668"/>
              <a:ext cx="11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Bobinamento</a:t>
              </a:r>
            </a:p>
          </p:txBody>
        </p:sp>
      </p:grpSp>
      <p:grpSp>
        <p:nvGrpSpPr>
          <p:cNvPr id="176" name="Group 174">
            <a:extLst>
              <a:ext uri="{FF2B5EF4-FFF2-40B4-BE49-F238E27FC236}">
                <a16:creationId xmlns:a16="http://schemas.microsoft.com/office/drawing/2014/main" id="{174B6030-8E9C-47F4-9C88-1D3495ED8DFB}"/>
              </a:ext>
            </a:extLst>
          </p:cNvPr>
          <p:cNvGrpSpPr>
            <a:grpSpLocks/>
          </p:cNvGrpSpPr>
          <p:nvPr/>
        </p:nvGrpSpPr>
        <p:grpSpPr bwMode="auto">
          <a:xfrm>
            <a:off x="7561381" y="2339634"/>
            <a:ext cx="2222313" cy="625716"/>
            <a:chOff x="4184" y="1130"/>
            <a:chExt cx="1307" cy="368"/>
          </a:xfrm>
        </p:grpSpPr>
        <p:sp>
          <p:nvSpPr>
            <p:cNvPr id="22647" name="Line 175">
              <a:extLst>
                <a:ext uri="{FF2B5EF4-FFF2-40B4-BE49-F238E27FC236}">
                  <a16:creationId xmlns:a16="http://schemas.microsoft.com/office/drawing/2014/main" id="{B82019CD-50C0-41E8-9298-946460B83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257"/>
              <a:ext cx="281" cy="2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8" name="Rectangle 176">
              <a:extLst>
                <a:ext uri="{FF2B5EF4-FFF2-40B4-BE49-F238E27FC236}">
                  <a16:creationId xmlns:a16="http://schemas.microsoft.com/office/drawing/2014/main" id="{FA936ECD-C1C6-4407-AB0D-A2328166E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1130"/>
              <a:ext cx="10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Flange</a:t>
              </a:r>
            </a:p>
          </p:txBody>
        </p:sp>
      </p:grpSp>
      <p:grpSp>
        <p:nvGrpSpPr>
          <p:cNvPr id="179" name="Group 177">
            <a:extLst>
              <a:ext uri="{FF2B5EF4-FFF2-40B4-BE49-F238E27FC236}">
                <a16:creationId xmlns:a16="http://schemas.microsoft.com/office/drawing/2014/main" id="{3FD70914-7E88-4362-BE7E-B1C80E93043F}"/>
              </a:ext>
            </a:extLst>
          </p:cNvPr>
          <p:cNvGrpSpPr>
            <a:grpSpLocks/>
          </p:cNvGrpSpPr>
          <p:nvPr/>
        </p:nvGrpSpPr>
        <p:grpSpPr bwMode="auto">
          <a:xfrm>
            <a:off x="7408353" y="4594250"/>
            <a:ext cx="2513066" cy="1015088"/>
            <a:chOff x="4094" y="2456"/>
            <a:chExt cx="1478" cy="597"/>
          </a:xfrm>
        </p:grpSpPr>
        <p:sp>
          <p:nvSpPr>
            <p:cNvPr id="22645" name="Line 178">
              <a:extLst>
                <a:ext uri="{FF2B5EF4-FFF2-40B4-BE49-F238E27FC236}">
                  <a16:creationId xmlns:a16="http://schemas.microsoft.com/office/drawing/2014/main" id="{B6CD6FA6-042D-4F62-A11B-7908AB090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456"/>
              <a:ext cx="364" cy="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6" name="Rectangle 179">
              <a:extLst>
                <a:ext uri="{FF2B5EF4-FFF2-40B4-BE49-F238E27FC236}">
                  <a16:creationId xmlns:a16="http://schemas.microsoft.com/office/drawing/2014/main" id="{DB9E83B1-8B32-4281-87A6-D109D2889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647"/>
              <a:ext cx="119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Rolamento de Esferas</a:t>
              </a:r>
            </a:p>
          </p:txBody>
        </p:sp>
      </p:grpSp>
      <p:grpSp>
        <p:nvGrpSpPr>
          <p:cNvPr id="182" name="Group 180">
            <a:extLst>
              <a:ext uri="{FF2B5EF4-FFF2-40B4-BE49-F238E27FC236}">
                <a16:creationId xmlns:a16="http://schemas.microsoft.com/office/drawing/2014/main" id="{04A865FE-284B-4205-B4AF-14DE70D4A79A}"/>
              </a:ext>
            </a:extLst>
          </p:cNvPr>
          <p:cNvGrpSpPr>
            <a:grpSpLocks/>
          </p:cNvGrpSpPr>
          <p:nvPr/>
        </p:nvGrpSpPr>
        <p:grpSpPr bwMode="auto">
          <a:xfrm>
            <a:off x="6153520" y="4930915"/>
            <a:ext cx="3764498" cy="2176404"/>
            <a:chOff x="3356" y="2654"/>
            <a:chExt cx="2214" cy="1280"/>
          </a:xfrm>
        </p:grpSpPr>
        <p:sp>
          <p:nvSpPr>
            <p:cNvPr id="22643" name="Line 181">
              <a:extLst>
                <a:ext uri="{FF2B5EF4-FFF2-40B4-BE49-F238E27FC236}">
                  <a16:creationId xmlns:a16="http://schemas.microsoft.com/office/drawing/2014/main" id="{DF4070DB-4054-49D4-AA1C-C983A09A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2654"/>
              <a:ext cx="290" cy="8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4" name="Rectangle 182">
              <a:extLst>
                <a:ext uri="{FF2B5EF4-FFF2-40B4-BE49-F238E27FC236}">
                  <a16:creationId xmlns:a16="http://schemas.microsoft.com/office/drawing/2014/main" id="{C873C738-5079-4CD8-9C3D-7A931DD31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3528"/>
              <a:ext cx="19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Magnetos de </a:t>
              </a:r>
              <a:r>
                <a:rPr lang="en-US" altLang="pt-BR" sz="1928" b="1"/>
                <a:t>Neódimio-Ferro-Boro</a:t>
              </a:r>
              <a:r>
                <a:rPr lang="en-US" altLang="pt-BR" sz="1928"/>
                <a:t> (NdFeB) do rotor</a:t>
              </a:r>
            </a:p>
          </p:txBody>
        </p:sp>
      </p:grpSp>
      <p:grpSp>
        <p:nvGrpSpPr>
          <p:cNvPr id="185" name="Group 183">
            <a:extLst>
              <a:ext uri="{FF2B5EF4-FFF2-40B4-BE49-F238E27FC236}">
                <a16:creationId xmlns:a16="http://schemas.microsoft.com/office/drawing/2014/main" id="{081EFE90-7A4B-4504-8327-1289E5FC777B}"/>
              </a:ext>
            </a:extLst>
          </p:cNvPr>
          <p:cNvGrpSpPr>
            <a:grpSpLocks/>
          </p:cNvGrpSpPr>
          <p:nvPr/>
        </p:nvGrpSpPr>
        <p:grpSpPr bwMode="auto">
          <a:xfrm>
            <a:off x="1414741" y="4930916"/>
            <a:ext cx="3086072" cy="2108391"/>
            <a:chOff x="569" y="2654"/>
            <a:chExt cx="1815" cy="1240"/>
          </a:xfrm>
        </p:grpSpPr>
        <p:sp>
          <p:nvSpPr>
            <p:cNvPr id="22641" name="Line 184">
              <a:extLst>
                <a:ext uri="{FF2B5EF4-FFF2-40B4-BE49-F238E27FC236}">
                  <a16:creationId xmlns:a16="http://schemas.microsoft.com/office/drawing/2014/main" id="{52F6EDE3-272F-4046-BB22-200FD2ED6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7" y="2654"/>
              <a:ext cx="727" cy="9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2" name="Rectangle 185">
              <a:extLst>
                <a:ext uri="{FF2B5EF4-FFF2-40B4-BE49-F238E27FC236}">
                  <a16:creationId xmlns:a16="http://schemas.microsoft.com/office/drawing/2014/main" id="{1D3CD237-6010-4AFA-822F-68FFB37E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3663"/>
              <a:ext cx="1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Núcleo do Rotor</a:t>
              </a:r>
            </a:p>
          </p:txBody>
        </p:sp>
      </p:grpSp>
      <p:grpSp>
        <p:nvGrpSpPr>
          <p:cNvPr id="188" name="Group 186">
            <a:extLst>
              <a:ext uri="{FF2B5EF4-FFF2-40B4-BE49-F238E27FC236}">
                <a16:creationId xmlns:a16="http://schemas.microsoft.com/office/drawing/2014/main" id="{3C965021-E74E-45EB-B343-E1CE97E6C5B2}"/>
              </a:ext>
            </a:extLst>
          </p:cNvPr>
          <p:cNvGrpSpPr>
            <a:grpSpLocks/>
          </p:cNvGrpSpPr>
          <p:nvPr/>
        </p:nvGrpSpPr>
        <p:grpSpPr bwMode="auto">
          <a:xfrm>
            <a:off x="710811" y="1367054"/>
            <a:ext cx="2428050" cy="1528584"/>
            <a:chOff x="155" y="558"/>
            <a:chExt cx="1428" cy="899"/>
          </a:xfrm>
        </p:grpSpPr>
        <p:sp>
          <p:nvSpPr>
            <p:cNvPr id="22639" name="Line 187">
              <a:extLst>
                <a:ext uri="{FF2B5EF4-FFF2-40B4-BE49-F238E27FC236}">
                  <a16:creationId xmlns:a16="http://schemas.microsoft.com/office/drawing/2014/main" id="{569702AB-43F3-45EE-A683-5F0FC039F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2" y="829"/>
              <a:ext cx="691" cy="6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0" name="Rectangle 188">
              <a:extLst>
                <a:ext uri="{FF2B5EF4-FFF2-40B4-BE49-F238E27FC236}">
                  <a16:creationId xmlns:a16="http://schemas.microsoft.com/office/drawing/2014/main" id="{1341CD16-162B-4991-8A05-37124248C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" y="558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Freio (opcional)</a:t>
              </a:r>
            </a:p>
          </p:txBody>
        </p:sp>
      </p:grpSp>
      <p:grpSp>
        <p:nvGrpSpPr>
          <p:cNvPr id="191" name="Group 189">
            <a:extLst>
              <a:ext uri="{FF2B5EF4-FFF2-40B4-BE49-F238E27FC236}">
                <a16:creationId xmlns:a16="http://schemas.microsoft.com/office/drawing/2014/main" id="{1EE43A0F-89DD-4697-8C42-5B0E4BFB88FE}"/>
              </a:ext>
            </a:extLst>
          </p:cNvPr>
          <p:cNvGrpSpPr>
            <a:grpSpLocks/>
          </p:cNvGrpSpPr>
          <p:nvPr/>
        </p:nvGrpSpPr>
        <p:grpSpPr bwMode="auto">
          <a:xfrm>
            <a:off x="501672" y="3718591"/>
            <a:ext cx="1962164" cy="824652"/>
            <a:chOff x="32" y="1941"/>
            <a:chExt cx="1154" cy="485"/>
          </a:xfrm>
        </p:grpSpPr>
        <p:sp>
          <p:nvSpPr>
            <p:cNvPr id="22637" name="Rectangle 190">
              <a:extLst>
                <a:ext uri="{FF2B5EF4-FFF2-40B4-BE49-F238E27FC236}">
                  <a16:creationId xmlns:a16="http://schemas.microsoft.com/office/drawing/2014/main" id="{F103BB5A-B148-4992-8BE0-276A956F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941"/>
              <a:ext cx="10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Encoder</a:t>
              </a:r>
            </a:p>
          </p:txBody>
        </p:sp>
        <p:sp>
          <p:nvSpPr>
            <p:cNvPr id="22638" name="Line 191">
              <a:extLst>
                <a:ext uri="{FF2B5EF4-FFF2-40B4-BE49-F238E27FC236}">
                  <a16:creationId xmlns:a16="http://schemas.microsoft.com/office/drawing/2014/main" id="{F3947A70-A14C-4BD4-BDC7-E51866BE3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0" y="2256"/>
              <a:ext cx="426" cy="1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194" name="Group 192">
            <a:extLst>
              <a:ext uri="{FF2B5EF4-FFF2-40B4-BE49-F238E27FC236}">
                <a16:creationId xmlns:a16="http://schemas.microsoft.com/office/drawing/2014/main" id="{1220914E-43BE-4D66-B7D7-513F25C05D3E}"/>
              </a:ext>
            </a:extLst>
          </p:cNvPr>
          <p:cNvGrpSpPr>
            <a:grpSpLocks/>
          </p:cNvGrpSpPr>
          <p:nvPr/>
        </p:nvGrpSpPr>
        <p:grpSpPr bwMode="auto">
          <a:xfrm>
            <a:off x="4041728" y="1599996"/>
            <a:ext cx="2472259" cy="690328"/>
            <a:chOff x="2169" y="750"/>
            <a:chExt cx="1244" cy="406"/>
          </a:xfrm>
        </p:grpSpPr>
        <p:sp>
          <p:nvSpPr>
            <p:cNvPr id="22635" name="Rectangle 193">
              <a:extLst>
                <a:ext uri="{FF2B5EF4-FFF2-40B4-BE49-F238E27FC236}">
                  <a16:creationId xmlns:a16="http://schemas.microsoft.com/office/drawing/2014/main" id="{20DE4ABC-16DE-4071-85F4-B5CF802CF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750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Conector de Potência/ Freio</a:t>
              </a:r>
            </a:p>
          </p:txBody>
        </p:sp>
        <p:sp>
          <p:nvSpPr>
            <p:cNvPr id="22636" name="Line 194">
              <a:extLst>
                <a:ext uri="{FF2B5EF4-FFF2-40B4-BE49-F238E27FC236}">
                  <a16:creationId xmlns:a16="http://schemas.microsoft.com/office/drawing/2014/main" id="{82EE5348-9164-49E1-9493-3C24AD9F3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9" y="856"/>
              <a:ext cx="215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197" name="Group 195">
            <a:extLst>
              <a:ext uri="{FF2B5EF4-FFF2-40B4-BE49-F238E27FC236}">
                <a16:creationId xmlns:a16="http://schemas.microsoft.com/office/drawing/2014/main" id="{BD310703-61C2-4910-9F41-7D023E6BBC09}"/>
              </a:ext>
            </a:extLst>
          </p:cNvPr>
          <p:cNvGrpSpPr>
            <a:grpSpLocks/>
          </p:cNvGrpSpPr>
          <p:nvPr/>
        </p:nvGrpSpPr>
        <p:grpSpPr bwMode="auto">
          <a:xfrm>
            <a:off x="7928650" y="3441438"/>
            <a:ext cx="1746224" cy="748139"/>
            <a:chOff x="4400" y="1778"/>
            <a:chExt cx="1027" cy="440"/>
          </a:xfrm>
        </p:grpSpPr>
        <p:sp>
          <p:nvSpPr>
            <p:cNvPr id="22633" name="Line 196">
              <a:extLst>
                <a:ext uri="{FF2B5EF4-FFF2-40B4-BE49-F238E27FC236}">
                  <a16:creationId xmlns:a16="http://schemas.microsoft.com/office/drawing/2014/main" id="{E4AEAD30-1A7E-4C2A-817D-947E82D56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0" y="1896"/>
              <a:ext cx="304" cy="3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34" name="Rectangle 197">
              <a:extLst>
                <a:ext uri="{FF2B5EF4-FFF2-40B4-BE49-F238E27FC236}">
                  <a16:creationId xmlns:a16="http://schemas.microsoft.com/office/drawing/2014/main" id="{B629A347-3F7D-4052-A156-D82286DA0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778"/>
              <a:ext cx="7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Eixo</a:t>
              </a:r>
            </a:p>
          </p:txBody>
        </p:sp>
      </p:grpSp>
      <p:grpSp>
        <p:nvGrpSpPr>
          <p:cNvPr id="200" name="Group 198">
            <a:extLst>
              <a:ext uri="{FF2B5EF4-FFF2-40B4-BE49-F238E27FC236}">
                <a16:creationId xmlns:a16="http://schemas.microsoft.com/office/drawing/2014/main" id="{19974B30-E767-4E4A-88A7-AB5897FFBD7F}"/>
              </a:ext>
            </a:extLst>
          </p:cNvPr>
          <p:cNvGrpSpPr>
            <a:grpSpLocks/>
          </p:cNvGrpSpPr>
          <p:nvPr/>
        </p:nvGrpSpPr>
        <p:grpSpPr bwMode="auto">
          <a:xfrm>
            <a:off x="608792" y="2361740"/>
            <a:ext cx="1950261" cy="707332"/>
            <a:chOff x="95" y="1170"/>
            <a:chExt cx="1147" cy="416"/>
          </a:xfrm>
        </p:grpSpPr>
        <p:sp>
          <p:nvSpPr>
            <p:cNvPr id="22631" name="Rectangle 199">
              <a:extLst>
                <a:ext uri="{FF2B5EF4-FFF2-40B4-BE49-F238E27FC236}">
                  <a16:creationId xmlns:a16="http://schemas.microsoft.com/office/drawing/2014/main" id="{F1320D83-3896-4A11-B8BC-A8AB1DFDB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1170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Conector     de Encoder</a:t>
              </a:r>
            </a:p>
          </p:txBody>
        </p:sp>
        <p:sp>
          <p:nvSpPr>
            <p:cNvPr id="22632" name="Line 200">
              <a:extLst>
                <a:ext uri="{FF2B5EF4-FFF2-40B4-BE49-F238E27FC236}">
                  <a16:creationId xmlns:a16="http://schemas.microsoft.com/office/drawing/2014/main" id="{E7FA0064-DBBF-47A4-8FE1-CDD0D53E6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" y="1323"/>
              <a:ext cx="376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C8D461-8B62-4C99-8EC1-0637D7F65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706" y="278851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/>
              <a:t>Servomotor Trifásico  Síncrono com Imãs Permanentes</a:t>
            </a:r>
            <a:endParaRPr lang="pt-BR" altLang="pt-BR" sz="2571"/>
          </a:p>
        </p:txBody>
      </p:sp>
      <p:pic>
        <p:nvPicPr>
          <p:cNvPr id="8" name="hg3TIFIxWCo">
            <a:hlinkClick r:id="" action="ppaction://media"/>
            <a:extLst>
              <a:ext uri="{FF2B5EF4-FFF2-40B4-BE49-F238E27FC236}">
                <a16:creationId xmlns:a16="http://schemas.microsoft.com/office/drawing/2014/main" id="{23B1A484-8EAF-4337-97A5-DDD4C7F4111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45" y="1436767"/>
            <a:ext cx="6529211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30BABA-F3F2-40BA-A90F-EDB1934824B6}"/>
              </a:ext>
            </a:extLst>
          </p:cNvPr>
          <p:cNvSpPr txBox="1"/>
          <p:nvPr/>
        </p:nvSpPr>
        <p:spPr>
          <a:xfrm>
            <a:off x="1974145" y="6589760"/>
            <a:ext cx="946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https://www.youtube.com/watch?v=hg3TIFIxWCo&amp;t=38s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1433</Words>
  <Application>Microsoft Office PowerPoint</Application>
  <PresentationFormat>Personalizar</PresentationFormat>
  <Paragraphs>173</Paragraphs>
  <Slides>29</Slides>
  <Notes>26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Diagrama de um Servo Acionamento</vt:lpstr>
      <vt:lpstr>Diagrama de um Servo Acionamento</vt:lpstr>
      <vt:lpstr> Servo Motor</vt:lpstr>
      <vt:lpstr> Servo Motor</vt:lpstr>
      <vt:lpstr>Apresentação do PowerPoint</vt:lpstr>
      <vt:lpstr> Servo Motor</vt:lpstr>
      <vt:lpstr>Construção</vt:lpstr>
      <vt:lpstr>Servomotor Trifásico  Síncrono com Imãs Permanentes</vt:lpstr>
      <vt:lpstr>Funcionamento</vt:lpstr>
      <vt:lpstr> Servo Motor</vt:lpstr>
      <vt:lpstr> Servo Motor</vt:lpstr>
      <vt:lpstr> Servo Motor</vt:lpstr>
      <vt:lpstr> Servo Motor</vt:lpstr>
      <vt:lpstr>Construção</vt:lpstr>
      <vt:lpstr> Servo Motor</vt:lpstr>
      <vt:lpstr> Servo Motor</vt:lpstr>
      <vt:lpstr>Servos Yaskawa</vt:lpstr>
      <vt:lpstr>Servos Yaskawa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125</cp:revision>
  <dcterms:created xsi:type="dcterms:W3CDTF">2022-01-16T23:09:25Z</dcterms:created>
  <dcterms:modified xsi:type="dcterms:W3CDTF">2022-04-17T19:23:34Z</dcterms:modified>
</cp:coreProperties>
</file>